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546" r:id="rId2"/>
    <p:sldId id="547" r:id="rId3"/>
    <p:sldId id="528" r:id="rId4"/>
    <p:sldId id="527" r:id="rId5"/>
    <p:sldId id="545" r:id="rId6"/>
    <p:sldId id="517" r:id="rId7"/>
    <p:sldId id="535" r:id="rId8"/>
    <p:sldId id="510" r:id="rId9"/>
    <p:sldId id="511" r:id="rId10"/>
    <p:sldId id="512" r:id="rId11"/>
    <p:sldId id="514" r:id="rId12"/>
    <p:sldId id="515" r:id="rId13"/>
    <p:sldId id="516" r:id="rId14"/>
    <p:sldId id="518" r:id="rId15"/>
    <p:sldId id="541" r:id="rId16"/>
    <p:sldId id="542" r:id="rId17"/>
    <p:sldId id="543" r:id="rId18"/>
    <p:sldId id="538" r:id="rId19"/>
    <p:sldId id="521" r:id="rId20"/>
    <p:sldId id="522" r:id="rId21"/>
    <p:sldId id="520" r:id="rId22"/>
    <p:sldId id="524" r:id="rId23"/>
    <p:sldId id="523" r:id="rId24"/>
    <p:sldId id="525" r:id="rId25"/>
    <p:sldId id="529" r:id="rId26"/>
    <p:sldId id="531" r:id="rId27"/>
    <p:sldId id="539" r:id="rId28"/>
    <p:sldId id="530" r:id="rId29"/>
    <p:sldId id="540" r:id="rId30"/>
    <p:sldId id="532" r:id="rId31"/>
    <p:sldId id="544" r:id="rId32"/>
  </p:sldIdLst>
  <p:sldSz cx="10693400" cy="7561263"/>
  <p:notesSz cx="6735763" cy="9866313"/>
  <p:embeddedFontLst>
    <p:embeddedFont>
      <p:font typeface="KoPub돋움체 Medium" panose="02020603020101020101" pitchFamily="18" charset="-127"/>
      <p:regular r:id="rId34"/>
    </p:embeddedFont>
    <p:embeddedFont>
      <p:font typeface="Malgun Gothic" panose="020B0503020000020004" pitchFamily="50" charset="-127"/>
      <p:regular r:id="rId35"/>
      <p:bold r:id="rId36"/>
    </p:embeddedFont>
    <p:embeddedFont>
      <p:font typeface="나눔고딕" panose="020D0604000000000000" pitchFamily="50" charset="-127"/>
      <p:regular r:id="rId37"/>
      <p:bold r:id="rId38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5745" autoAdjust="0"/>
  </p:normalViewPr>
  <p:slideViewPr>
    <p:cSldViewPr>
      <p:cViewPr>
        <p:scale>
          <a:sx n="100" d="100"/>
          <a:sy n="100" d="100"/>
        </p:scale>
        <p:origin x="-1842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68" r:id="rId3"/>
    <p:sldLayoutId id="2147483769" r:id="rId4"/>
    <p:sldLayoutId id="2147483767" r:id="rId5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 bwMode="auto">
          <a:xfrm>
            <a:off x="537882" y="409669"/>
            <a:ext cx="8121186" cy="160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  <a:normAutofit/>
          </a:bodyPr>
          <a:lstStyle>
            <a:lvl1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j-cs"/>
              </a:defRPr>
            </a:lvl1pPr>
            <a:lvl2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2pPr>
            <a:lvl3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3pPr>
            <a:lvl4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4pPr>
            <a:lvl5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5pPr>
            <a:lvl6pPr marL="4572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6pPr>
            <a:lvl7pPr marL="9144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7pPr>
            <a:lvl8pPr marL="13716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8pPr>
            <a:lvl9pPr marL="18288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9pPr>
          </a:lstStyle>
          <a:p>
            <a:pPr algn="l" latinLnBrk="0"/>
            <a:r>
              <a:rPr lang="ko-KR" altLang="en-US" sz="2800" dirty="0"/>
              <a:t>도시통계지도 및 정책지도 고도화를 통한 </a:t>
            </a:r>
            <a:endParaRPr lang="en-US" altLang="ko-KR" sz="2800" dirty="0" smtClean="0"/>
          </a:p>
          <a:p>
            <a:pPr algn="l" latinLnBrk="0"/>
            <a:r>
              <a:rPr lang="ko-KR" altLang="en-US" sz="2800" dirty="0" smtClean="0"/>
              <a:t>디지털 </a:t>
            </a:r>
            <a:r>
              <a:rPr lang="ko-KR" altLang="en-US" sz="2800" dirty="0" err="1"/>
              <a:t>시민시장실</a:t>
            </a:r>
            <a:r>
              <a:rPr lang="ko-KR" altLang="en-US" sz="2800" dirty="0"/>
              <a:t> 구축</a:t>
            </a:r>
          </a:p>
        </p:txBody>
      </p:sp>
      <p:sp>
        <p:nvSpPr>
          <p:cNvPr id="20" name="부제목 2"/>
          <p:cNvSpPr txBox="1">
            <a:spLocks/>
          </p:cNvSpPr>
          <p:nvPr/>
        </p:nvSpPr>
        <p:spPr bwMode="auto">
          <a:xfrm>
            <a:off x="537882" y="2191871"/>
            <a:ext cx="6520464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  <a:normAutofit/>
          </a:bodyPr>
          <a:lstStyle>
            <a:lvl1pPr marL="390525" indent="-39052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n-cs"/>
              </a:defRPr>
            </a:lvl1pPr>
            <a:lvl2pPr marL="846138" indent="-325438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n-cs"/>
              </a:defRPr>
            </a:lvl2pPr>
            <a:lvl3pPr marL="1303338" indent="-2603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7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n-cs"/>
              </a:defRPr>
            </a:lvl3pPr>
            <a:lvl4pPr marL="1824038" indent="-2603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3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n-cs"/>
              </a:defRPr>
            </a:lvl4pPr>
            <a:lvl5pPr marL="2346325" indent="-2603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3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kumimoji="0" lang="ko-KR" altLang="en-US" sz="1800" dirty="0" smtClean="0">
                <a:solidFill>
                  <a:srgbClr val="0A5EAB"/>
                </a:solidFill>
              </a:rPr>
              <a:t>사용자 화면정의서</a:t>
            </a:r>
            <a:r>
              <a:rPr kumimoji="0" lang="en-US" altLang="ko-KR" sz="1800" dirty="0" smtClean="0">
                <a:solidFill>
                  <a:srgbClr val="0A5EAB"/>
                </a:solidFill>
              </a:rPr>
              <a:t>(</a:t>
            </a:r>
            <a:r>
              <a:rPr kumimoji="0" lang="ko-KR" altLang="en-US" sz="1800" dirty="0" smtClean="0">
                <a:solidFill>
                  <a:srgbClr val="0A5EAB"/>
                </a:solidFill>
              </a:rPr>
              <a:t>정제</a:t>
            </a:r>
            <a:r>
              <a:rPr kumimoji="0" lang="en-US" altLang="ko-KR" sz="1800" dirty="0" smtClean="0">
                <a:solidFill>
                  <a:srgbClr val="0A5EAB"/>
                </a:solidFill>
              </a:rPr>
              <a:t>)</a:t>
            </a:r>
          </a:p>
          <a:p>
            <a:pPr marL="0" indent="0">
              <a:lnSpc>
                <a:spcPct val="110000"/>
              </a:lnSpc>
              <a:buFont typeface="Arial" charset="0"/>
              <a:buNone/>
            </a:pPr>
            <a:r>
              <a:rPr kumimoji="0" lang="en-US" altLang="ko-KR" sz="1800" dirty="0" smtClean="0">
                <a:solidFill>
                  <a:srgbClr val="0A5EAB"/>
                </a:solidFill>
              </a:rPr>
              <a:t>(</a:t>
            </a:r>
            <a:r>
              <a:rPr kumimoji="0" lang="ko-KR" altLang="en-US" sz="1800" dirty="0" smtClean="0">
                <a:solidFill>
                  <a:srgbClr val="0A5EAB"/>
                </a:solidFill>
              </a:rPr>
              <a:t>문서번호 </a:t>
            </a:r>
            <a:r>
              <a:rPr kumimoji="0" lang="en-US" altLang="ko-KR" sz="1800" dirty="0" smtClean="0">
                <a:solidFill>
                  <a:srgbClr val="0A5EAB"/>
                </a:solidFill>
              </a:rPr>
              <a:t>: 201601-BD211)</a:t>
            </a:r>
            <a:endParaRPr kumimoji="0" lang="en-US" altLang="ko-KR" sz="1800" dirty="0">
              <a:solidFill>
                <a:srgbClr val="0A5EAB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0" y="2017059"/>
            <a:ext cx="10693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제목 1"/>
          <p:cNvSpPr txBox="1">
            <a:spLocks/>
          </p:cNvSpPr>
          <p:nvPr/>
        </p:nvSpPr>
        <p:spPr bwMode="auto">
          <a:xfrm>
            <a:off x="8083004" y="5220791"/>
            <a:ext cx="2072514" cy="160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  <a:normAutofit/>
          </a:bodyPr>
          <a:lstStyle>
            <a:lvl1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  <a:cs typeface="+mj-cs"/>
              </a:defRPr>
            </a:lvl1pPr>
            <a:lvl2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2pPr>
            <a:lvl3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3pPr>
            <a:lvl4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4pPr>
            <a:lvl5pPr algn="ctr" defTabSz="1042988" rtl="0" eaLnBrk="0" fontAlgn="base" latinLnBrk="1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5pPr>
            <a:lvl6pPr marL="4572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6pPr>
            <a:lvl7pPr marL="9144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7pPr>
            <a:lvl8pPr marL="13716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8pPr>
            <a:lvl9pPr marL="1828800" algn="ctr" defTabSz="1042988" rtl="0" fontAlgn="base" latinLnBrk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9pPr>
          </a:lstStyle>
          <a:p>
            <a:pPr algn="l" latinLnBrk="0"/>
            <a:r>
              <a:rPr lang="ko-KR" altLang="en-US" sz="1200" dirty="0" err="1" smtClean="0"/>
              <a:t>버</a:t>
            </a:r>
            <a:r>
              <a:rPr lang="ko-KR" altLang="en-US" sz="1200" dirty="0" smtClean="0"/>
              <a:t>   전 </a:t>
            </a:r>
            <a:r>
              <a:rPr lang="en-US" altLang="ko-KR" sz="1200" dirty="0" smtClean="0"/>
              <a:t>: 1.0</a:t>
            </a:r>
          </a:p>
          <a:p>
            <a:pPr algn="l" latinLnBrk="0"/>
            <a:r>
              <a:rPr lang="ko-KR" altLang="en-US" sz="1200" dirty="0" smtClean="0"/>
              <a:t>작성자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김승연</a:t>
            </a:r>
            <a:endParaRPr lang="en-US" altLang="ko-KR" sz="1200" dirty="0" smtClean="0"/>
          </a:p>
          <a:p>
            <a:pPr algn="l" latinLnBrk="0"/>
            <a:r>
              <a:rPr lang="ko-KR" altLang="en-US" sz="1200" dirty="0" smtClean="0"/>
              <a:t>㈜한국정보공학</a:t>
            </a:r>
            <a:r>
              <a:rPr lang="en-US" altLang="ko-KR" sz="1200" dirty="0" smtClean="0"/>
              <a:t>D&amp;S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" b="9600"/>
          <a:stretch/>
        </p:blipFill>
        <p:spPr bwMode="auto">
          <a:xfrm>
            <a:off x="429409" y="2124448"/>
            <a:ext cx="6603564" cy="34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15604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/>
                <a:gridCol w="475252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전체 지하철 노선 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이용현황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호선 선택하면 해당 지하철노선만 보임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열차위치표시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역 검색 슬라이딩 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 </a:t>
                      </a:r>
                      <a:r>
                        <a:rPr lang="ko-KR" altLang="en-US" sz="900" dirty="0" smtClean="0"/>
                        <a:t>광화문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입력 시 팝업으로 도착정보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전체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역 터치 시 </a:t>
                      </a:r>
                      <a:r>
                        <a:rPr lang="ko-KR" altLang="en-US" sz="900" dirty="0" err="1" smtClean="0"/>
                        <a:t>해당역의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승하차인원정보로</a:t>
                      </a:r>
                      <a:r>
                        <a:rPr lang="ko-KR" altLang="en-US" sz="900" dirty="0" smtClean="0"/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승하차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및 </a:t>
                      </a:r>
                      <a:r>
                        <a:rPr lang="ko-KR" altLang="en-US" sz="900" baseline="0" dirty="0" err="1" smtClean="0"/>
                        <a:t>환승</a:t>
                      </a:r>
                      <a:r>
                        <a:rPr lang="ko-KR" altLang="en-US" sz="900" baseline="0" dirty="0" smtClean="0"/>
                        <a:t> 등 이용현황에 따른 사고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범죄 등</a:t>
                      </a:r>
                      <a:r>
                        <a:rPr lang="en-US" altLang="ko-KR" sz="900" baseline="0" dirty="0" smtClean="0"/>
                        <a:t> (</a:t>
                      </a:r>
                      <a:r>
                        <a:rPr lang="ko-KR" altLang="en-US" sz="900" baseline="0" dirty="0" smtClean="0"/>
                        <a:t>데이터조사필요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이용현황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02284" y="4522415"/>
            <a:ext cx="883741" cy="1699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광화문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2545260" y="4522414"/>
            <a:ext cx="407490" cy="160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032973" y="236392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시청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5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충정로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/>
              <a:t>이대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아현</a:t>
            </a:r>
            <a:endParaRPr lang="en-US" altLang="ko-KR" sz="800" dirty="0" smtClean="0"/>
          </a:p>
        </p:txBody>
      </p:sp>
      <p:sp>
        <p:nvSpPr>
          <p:cNvPr id="139" name="직사각형 138"/>
          <p:cNvSpPr/>
          <p:nvPr/>
        </p:nvSpPr>
        <p:spPr>
          <a:xfrm>
            <a:off x="9409893" y="2370003"/>
            <a:ext cx="396044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7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22</a:t>
            </a:r>
            <a:endParaRPr lang="en-US" altLang="ko-KR" sz="800" dirty="0"/>
          </a:p>
        </p:txBody>
      </p:sp>
      <p:sp>
        <p:nvSpPr>
          <p:cNvPr id="141" name="직사각형 140"/>
          <p:cNvSpPr/>
          <p:nvPr/>
        </p:nvSpPr>
        <p:spPr>
          <a:xfrm>
            <a:off x="7108165" y="2213844"/>
            <a:ext cx="2247561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9843963" y="2213844"/>
            <a:ext cx="488237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하차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9935461" y="2360478"/>
            <a:ext cx="396044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43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3</a:t>
            </a:r>
            <a:endParaRPr lang="en-US" altLang="ko-KR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9355726" y="2213844"/>
            <a:ext cx="488237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승차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052012" y="2009916"/>
            <a:ext cx="3222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호선 승차인원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9838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하차인원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5674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기준일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2016.9.30)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85496" y="4638651"/>
            <a:ext cx="2896573" cy="6705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이용현황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사고예방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성범죄 등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통계</a:t>
            </a:r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조사 필요</a:t>
            </a:r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1"/>
          <a:stretch/>
        </p:blipFill>
        <p:spPr bwMode="auto">
          <a:xfrm>
            <a:off x="454865" y="1808062"/>
            <a:ext cx="6552337" cy="31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79401" y="2522748"/>
            <a:ext cx="1718980" cy="2001627"/>
            <a:chOff x="4059768" y="2357430"/>
            <a:chExt cx="1880512" cy="1908887"/>
          </a:xfrm>
        </p:grpSpPr>
        <p:sp>
          <p:nvSpPr>
            <p:cNvPr id="68" name="사각형 설명선 67"/>
            <p:cNvSpPr/>
            <p:nvPr/>
          </p:nvSpPr>
          <p:spPr>
            <a:xfrm>
              <a:off x="4071340" y="2363927"/>
              <a:ext cx="1868940" cy="1902390"/>
            </a:xfrm>
            <a:prstGeom prst="wedgeRectCallout">
              <a:avLst>
                <a:gd name="adj1" fmla="val -67982"/>
                <a:gd name="adj2" fmla="val 1951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87628" y="2433543"/>
              <a:ext cx="303803" cy="134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5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호선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51520" y="2357430"/>
              <a:ext cx="728110" cy="26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광화문역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59768" y="2619040"/>
              <a:ext cx="1880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타원 71"/>
          <p:cNvSpPr/>
          <p:nvPr/>
        </p:nvSpPr>
        <p:spPr>
          <a:xfrm>
            <a:off x="4116291" y="26025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0" y="2847177"/>
            <a:ext cx="1554230" cy="155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타원 74"/>
          <p:cNvSpPr/>
          <p:nvPr/>
        </p:nvSpPr>
        <p:spPr>
          <a:xfrm>
            <a:off x="6977487" y="182721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77487" y="374995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3312" y="2479830"/>
            <a:ext cx="2478868" cy="2308913"/>
            <a:chOff x="613312" y="2479830"/>
            <a:chExt cx="2478868" cy="2308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돌발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613312" y="3251639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영상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613312" y="3637049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단속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카메라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13312" y="401792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버스</a:t>
              </a: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1062716" y="4403332"/>
              <a:ext cx="2029464" cy="38541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역 검색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13312" y="4403332"/>
              <a:ext cx="525883" cy="38541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지하철</a:t>
              </a:r>
            </a:p>
          </p:txBody>
        </p:sp>
      </p:grpSp>
      <p:sp>
        <p:nvSpPr>
          <p:cNvPr id="80" name="타원 79"/>
          <p:cNvSpPr/>
          <p:nvPr/>
        </p:nvSpPr>
        <p:spPr>
          <a:xfrm>
            <a:off x="551408" y="433116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9" name="직사각형 88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도로교통상황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이용현황 관련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602284" y="4519762"/>
            <a:ext cx="883741" cy="1726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광화문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545260" y="4519761"/>
            <a:ext cx="407490" cy="160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562039" y="3183299"/>
            <a:ext cx="2306952" cy="309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522482" y="444457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571198" y="184717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549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기상현황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시간별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일평균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월평균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연평균 자료 선택 후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자료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지점명</a:t>
                      </a:r>
                      <a:r>
                        <a:rPr lang="ko-KR" altLang="en-US" sz="900" dirty="0" smtClean="0"/>
                        <a:t> 터치하면 해당지점 팝업으로 관측소정보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서울시 관측소 정보 상세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 기상현황 통계</a:t>
                      </a:r>
                      <a:r>
                        <a:rPr lang="ko-KR" altLang="en-US" sz="900" baseline="0" dirty="0" smtClean="0"/>
                        <a:t> 출력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7184702" y="3976593"/>
            <a:ext cx="3121348" cy="1243107"/>
            <a:chOff x="7218908" y="4776713"/>
            <a:chExt cx="1424760" cy="599360"/>
          </a:xfrm>
        </p:grpSpPr>
        <p:grpSp>
          <p:nvGrpSpPr>
            <p:cNvPr id="92" name="그룹 91"/>
            <p:cNvGrpSpPr/>
            <p:nvPr/>
          </p:nvGrpSpPr>
          <p:grpSpPr>
            <a:xfrm>
              <a:off x="7218908" y="4776713"/>
              <a:ext cx="1424760" cy="599360"/>
              <a:chOff x="7218908" y="3954121"/>
              <a:chExt cx="893428" cy="69060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직사각형 101"/>
            <p:cNvSpPr/>
            <p:nvPr/>
          </p:nvSpPr>
          <p:spPr>
            <a:xfrm>
              <a:off x="7659935" y="5004902"/>
              <a:ext cx="521616" cy="1429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/>
                <a:t>시간대별</a:t>
              </a:r>
              <a:endParaRPr lang="en-US" altLang="ko-KR" sz="800" dirty="0" smtClean="0"/>
            </a:p>
            <a:p>
              <a:pPr algn="ctr">
                <a:lnSpc>
                  <a:spcPts val="1000"/>
                </a:lnSpc>
              </a:pPr>
              <a:r>
                <a:rPr lang="ko-KR" altLang="en-US" sz="800" dirty="0" smtClean="0"/>
                <a:t>기상현황 </a:t>
              </a:r>
              <a:endParaRPr lang="ko-KR" altLang="en-US" sz="800" dirty="0"/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기상현황                                                   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2016-11-06 14:20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통계현황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485232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2954127" y="3041264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831872" y="315204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61708" y="283878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904391" y="3681778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61708" y="3467663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3544494" y="409246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84880" y="3972849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558781" y="388030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2261" y="3102835"/>
            <a:ext cx="1742131" cy="1541439"/>
            <a:chOff x="3834532" y="3316490"/>
            <a:chExt cx="1742131" cy="1541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34532" y="3316490"/>
              <a:ext cx="1742131" cy="1198355"/>
              <a:chOff x="4030440" y="3101511"/>
              <a:chExt cx="2092929" cy="1164805"/>
            </a:xfrm>
          </p:grpSpPr>
          <p:sp>
            <p:nvSpPr>
              <p:cNvPr id="147" name="사각형 설명선 146"/>
              <p:cNvSpPr/>
              <p:nvPr/>
            </p:nvSpPr>
            <p:spPr>
              <a:xfrm>
                <a:off x="4071340" y="3109464"/>
                <a:ext cx="2052029" cy="1156852"/>
              </a:xfrm>
              <a:prstGeom prst="wedgeRectCallout">
                <a:avLst>
                  <a:gd name="adj1" fmla="val -36755"/>
                  <a:gd name="adj2" fmla="val 7142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030440" y="3101511"/>
                <a:ext cx="915133" cy="22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지점명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강남</a:t>
                </a: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059768" y="329303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타원 157"/>
            <p:cNvSpPr/>
            <p:nvPr/>
          </p:nvSpPr>
          <p:spPr>
            <a:xfrm>
              <a:off x="4008454" y="4717113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135750"/>
              </p:ext>
            </p:extLst>
          </p:nvPr>
        </p:nvGraphicFramePr>
        <p:xfrm>
          <a:off x="7141780" y="2018469"/>
          <a:ext cx="3173795" cy="1574532"/>
        </p:xfrm>
        <a:graphic>
          <a:graphicData uri="http://schemas.openxmlformats.org/drawingml/2006/table">
            <a:tbl>
              <a:tblPr/>
              <a:tblGrid>
                <a:gridCol w="846955"/>
                <a:gridCol w="1035167"/>
                <a:gridCol w="1291673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지  점  명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900" dirty="0" smtClean="0"/>
                        <a:t> [</a:t>
                      </a:r>
                      <a:r>
                        <a:rPr lang="ko-KR" altLang="en-US" sz="900" dirty="0"/>
                        <a:t>서</a:t>
                      </a:r>
                      <a:r>
                        <a:rPr lang="en-US" altLang="ko-KR" sz="900" dirty="0"/>
                        <a:t>] </a:t>
                      </a:r>
                      <a:r>
                        <a:rPr lang="ko-KR" altLang="en-US" sz="900" dirty="0"/>
                        <a:t>강남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50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시        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2016-11-06 16:32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B"/>
                    </a:solidFill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향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E  /   87.9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 err="1"/>
                        <a:t>deg</a:t>
                      </a:r>
                      <a:r>
                        <a:rPr lang="en-US" sz="900" dirty="0"/>
                        <a:t>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속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1.6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기      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15.8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900" dirty="0"/>
                        <a:t>℃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강  수  량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0.0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mm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smtClean="0"/>
                        <a:t>강 수 유 무</a:t>
                      </a:r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/>
                        <a:t>OFF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err="1"/>
                        <a:t>습</a:t>
                      </a:r>
                      <a:r>
                        <a:rPr lang="ko-KR" altLang="en-US" sz="900" dirty="0"/>
                        <a:t>        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/>
                        <a:t>54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%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사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MJ/㎡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조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dirty="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hour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58768"/>
              </p:ext>
            </p:extLst>
          </p:nvPr>
        </p:nvGraphicFramePr>
        <p:xfrm>
          <a:off x="5187181" y="3369245"/>
          <a:ext cx="1541264" cy="798540"/>
        </p:xfrm>
        <a:graphic>
          <a:graphicData uri="http://schemas.openxmlformats.org/drawingml/2006/table">
            <a:tbl>
              <a:tblPr/>
              <a:tblGrid>
                <a:gridCol w="486916"/>
                <a:gridCol w="1054348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향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</a:t>
                      </a:r>
                      <a:r>
                        <a:rPr lang="en-US" sz="800" dirty="0" smtClean="0"/>
                        <a:t>87.9 </a:t>
                      </a:r>
                      <a:r>
                        <a:rPr lang="en-US" altLang="ko-KR" sz="800" dirty="0" err="1" smtClean="0"/>
                        <a:t>deg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속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1.6m/s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기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15.8</a:t>
                      </a:r>
                      <a:r>
                        <a:rPr lang="ko-KR" altLang="en-US" sz="800" dirty="0" smtClean="0"/>
                        <a:t>℃ 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강수량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0.0mm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</a:t>
                      </a:r>
                      <a:r>
                        <a:rPr lang="ko-KR" altLang="en-US" sz="800" dirty="0" err="1"/>
                        <a:t>습</a:t>
                      </a:r>
                      <a:r>
                        <a:rPr lang="ko-KR" altLang="en-US" sz="800" dirty="0"/>
                        <a:t>   </a:t>
                      </a:r>
                      <a:r>
                        <a:rPr lang="ko-KR" altLang="en-US" sz="800" dirty="0" smtClean="0"/>
                        <a:t>도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54%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04" y="4476749"/>
            <a:ext cx="738188" cy="742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8" name="타원 177"/>
          <p:cNvSpPr/>
          <p:nvPr/>
        </p:nvSpPr>
        <p:spPr>
          <a:xfrm>
            <a:off x="4328049" y="3462828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647870" y="322833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460534" y="4499236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275894" y="260884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4396364" y="2705379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1933576"/>
            <a:ext cx="2016414" cy="428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3" name="타원 182"/>
          <p:cNvSpPr/>
          <p:nvPr/>
        </p:nvSpPr>
        <p:spPr>
          <a:xfrm>
            <a:off x="4762842" y="18988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5043081" y="306634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7004481" y="18088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7025100" y="374701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8" name="직사각형 187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84701" y="5257799"/>
            <a:ext cx="1111573" cy="2095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324848" y="5257799"/>
            <a:ext cx="694259" cy="2095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바람장미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60333" y="5257799"/>
            <a:ext cx="694259" cy="2095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일변화도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754592" y="5257799"/>
            <a:ext cx="548505" cy="2095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104901" y="528277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8289602" y="528277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613312" y="2459188"/>
            <a:ext cx="556924" cy="2299388"/>
            <a:chOff x="837265" y="1916355"/>
            <a:chExt cx="510895" cy="3007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7" name="직사각형 96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먼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환경지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7" name="타원 106"/>
          <p:cNvSpPr/>
          <p:nvPr/>
        </p:nvSpPr>
        <p:spPr>
          <a:xfrm>
            <a:off x="522164" y="241247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459188"/>
            <a:ext cx="556924" cy="2299388"/>
            <a:chOff x="837265" y="1916355"/>
            <a:chExt cx="510895" cy="3007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먼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환경지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2620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초미세먼지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통합대기환경지수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번 선택에 따라 범례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</a:t>
                      </a:r>
                      <a:r>
                        <a:rPr lang="ko-KR" altLang="en-US" sz="900" dirty="0" err="1" smtClean="0"/>
                        <a:t>라이브캠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 상세정보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대기오염정보 </a:t>
                      </a:r>
                      <a:r>
                        <a:rPr lang="ko-KR" altLang="en-US" sz="900" dirty="0" err="1" smtClean="0"/>
                        <a:t>오염물질별</a:t>
                      </a:r>
                      <a:r>
                        <a:rPr lang="ko-KR" altLang="en-US" sz="900" dirty="0" smtClean="0"/>
                        <a:t>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평균과 해당지역비교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서울의 </a:t>
                      </a:r>
                      <a:r>
                        <a:rPr lang="ko-KR" altLang="en-US" sz="900" dirty="0" err="1" smtClean="0"/>
                        <a:t>대기어옴</a:t>
                      </a:r>
                      <a:r>
                        <a:rPr lang="ko-KR" altLang="en-US" sz="900" dirty="0" smtClean="0"/>
                        <a:t> 예보경보 현황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522164" y="283343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대기오염정보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예보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경보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485232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7154341" y="3941321"/>
            <a:ext cx="3103722" cy="173479"/>
            <a:chOff x="7184702" y="5276850"/>
            <a:chExt cx="2683198" cy="190500"/>
          </a:xfrm>
          <a:solidFill>
            <a:schemeClr val="bg1">
              <a:lumMod val="85000"/>
            </a:schemeClr>
          </a:solidFill>
        </p:grpSpPr>
        <p:sp>
          <p:nvSpPr>
            <p:cNvPr id="14" name="직사각형 13"/>
            <p:cNvSpPr/>
            <p:nvPr/>
          </p:nvSpPr>
          <p:spPr>
            <a:xfrm>
              <a:off x="7184702" y="5276850"/>
              <a:ext cx="625798" cy="1905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7851452" y="5276850"/>
              <a:ext cx="625798" cy="1905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8537252" y="5276850"/>
              <a:ext cx="625798" cy="1905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</a:t>
              </a: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242102" y="5276850"/>
              <a:ext cx="625798" cy="190500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4" name="그룹 163"/>
          <p:cNvGrpSpPr/>
          <p:nvPr/>
        </p:nvGrpSpPr>
        <p:grpSpPr>
          <a:xfrm>
            <a:off x="3114452" y="2573543"/>
            <a:ext cx="1797287" cy="1379332"/>
            <a:chOff x="4030440" y="3101511"/>
            <a:chExt cx="2159193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6" name="사각형 설명선 16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30440" y="3101511"/>
              <a:ext cx="2159193" cy="178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4059768" y="329303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04" y="4476749"/>
            <a:ext cx="738188" cy="7429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176" name="표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29567"/>
              </p:ext>
            </p:extLst>
          </p:nvPr>
        </p:nvGraphicFramePr>
        <p:xfrm>
          <a:off x="3235431" y="2891780"/>
          <a:ext cx="1541264" cy="958248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초미세먼지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5 µg/m³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</a:rPr>
                        <a:t>12 µg/m³</a:t>
                      </a:r>
                      <a:endParaRPr lang="en-US" altLang="ko-KR" sz="800" dirty="0" smtClean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오존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0.028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이산화질소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0.018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일산화탄소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0.3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아황산가스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0.002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294089" y="2343150"/>
            <a:ext cx="1772033" cy="2505075"/>
            <a:chOff x="-2286148" y="1158928"/>
            <a:chExt cx="2664296" cy="3889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직사각형 79"/>
            <p:cNvSpPr/>
            <p:nvPr/>
          </p:nvSpPr>
          <p:spPr>
            <a:xfrm>
              <a:off x="-2286148" y="1158928"/>
              <a:ext cx="2664296" cy="38893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77913" y="2989800"/>
              <a:ext cx="16478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70125" y="1339086"/>
              <a:ext cx="2247574" cy="1617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26" y="2174463"/>
            <a:ext cx="30861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138652" y="2057707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2016-11-06-13:00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41" y="3346237"/>
            <a:ext cx="3232919" cy="23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231524" y="2316929"/>
            <a:ext cx="1413334" cy="7842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오염물질별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서울시평균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수치 그래프</a:t>
            </a:r>
          </a:p>
        </p:txBody>
      </p:sp>
      <p:sp>
        <p:nvSpPr>
          <p:cNvPr id="89" name="타원 88"/>
          <p:cNvSpPr/>
          <p:nvPr/>
        </p:nvSpPr>
        <p:spPr>
          <a:xfrm>
            <a:off x="3270052" y="4083390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6132" y="417631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예보현황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770800" y="417631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경보현황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8678801" y="4238484"/>
            <a:ext cx="0" cy="101931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176132" y="4357836"/>
            <a:ext cx="308193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53275" y="5119686"/>
            <a:ext cx="311467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 ○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 권역의 농도가 전일과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비슷하거나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다소 낮을 것으로 예상됨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84816" y="4391756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예보등급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외출 등 실외활동에 지장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발표시각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17:00]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722780" y="4391756"/>
            <a:ext cx="1560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예보등급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보통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외출 등 실외활동에 지장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발표시각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17:00]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9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4" y="1933576"/>
            <a:ext cx="1928528" cy="4095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68" y="3946147"/>
            <a:ext cx="1494870" cy="8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타원 109"/>
          <p:cNvSpPr/>
          <p:nvPr/>
        </p:nvSpPr>
        <p:spPr>
          <a:xfrm>
            <a:off x="3499103" y="252852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994738" y="18537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35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9" name="직사각형 118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통계현황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대기오염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996402" y="442665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731302" y="198043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522164" y="44767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상수도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052439"/>
            <a:ext cx="556924" cy="2699000"/>
            <a:chOff x="837265" y="1412298"/>
            <a:chExt cx="510895" cy="3511293"/>
          </a:xfrm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저류조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상류</a:t>
              </a:r>
              <a:r>
                <a:rPr lang="ko-KR" altLang="en-US" sz="7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댐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37265" y="1412298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아리수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49958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509211" y="198043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수질검사결과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057707"/>
            <a:ext cx="32111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994738" y="18537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35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1" name="직사각형 70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305121"/>
            <a:ext cx="309208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8869488" y="2485232"/>
            <a:ext cx="1413334" cy="103502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38652" y="3934002"/>
            <a:ext cx="31550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중부        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154341" y="4147481"/>
            <a:ext cx="3128481" cy="1150681"/>
            <a:chOff x="7154341" y="4147481"/>
            <a:chExt cx="3128481" cy="1150681"/>
          </a:xfrm>
        </p:grpSpPr>
        <p:sp>
          <p:nvSpPr>
            <p:cNvPr id="66" name="직사각형 65"/>
            <p:cNvSpPr/>
            <p:nvPr/>
          </p:nvSpPr>
          <p:spPr>
            <a:xfrm>
              <a:off x="7154341" y="4147481"/>
              <a:ext cx="3113609" cy="11506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7154341" y="4149446"/>
              <a:ext cx="3128481" cy="11487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7162801" y="4149446"/>
              <a:ext cx="3105149" cy="112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7958440" y="4643717"/>
              <a:ext cx="149271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중부지역 수질검사결과 시각화</a:t>
              </a: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해당지역 수질검사결과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75511" y="2367288"/>
            <a:ext cx="1498825" cy="1802976"/>
            <a:chOff x="3475511" y="2367288"/>
            <a:chExt cx="1498825" cy="1802976"/>
          </a:xfrm>
        </p:grpSpPr>
        <p:sp>
          <p:nvSpPr>
            <p:cNvPr id="90" name="타원 89"/>
            <p:cNvSpPr/>
            <p:nvPr/>
          </p:nvSpPr>
          <p:spPr>
            <a:xfrm>
              <a:off x="3489463" y="4029448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3475511" y="2367288"/>
              <a:ext cx="1498825" cy="1455910"/>
              <a:chOff x="4030440" y="2641587"/>
              <a:chExt cx="2139480" cy="16936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사각형 설명선 113"/>
              <p:cNvSpPr/>
              <p:nvPr/>
            </p:nvSpPr>
            <p:spPr>
              <a:xfrm>
                <a:off x="4071340" y="2648039"/>
                <a:ext cx="2052029" cy="1687214"/>
              </a:xfrm>
              <a:prstGeom prst="wedgeRectCallout">
                <a:avLst>
                  <a:gd name="adj1" fmla="val -45677"/>
                  <a:gd name="adj2" fmla="val 69504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030440" y="2641587"/>
                <a:ext cx="603157" cy="49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종로구 </a:t>
                </a: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>
                <a:off x="4071340" y="287162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5002508" y="2641587"/>
                <a:ext cx="1167412" cy="46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2016.11.06 18:00 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63815" y="2625041"/>
              <a:ext cx="9444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영등포취수장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영등포정수센터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우장산배수지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등촌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6620" y="265849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26620" y="2815422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26620" y="296020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6620" y="3102094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6620" y="3257173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26620" y="3399929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26620" y="3534370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3504164" y="398529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0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4104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상수도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하천수위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빗물저류조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한강갑문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 공통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052439"/>
            <a:ext cx="556924" cy="2699000"/>
            <a:chOff x="837265" y="1412298"/>
            <a:chExt cx="510895" cy="3511293"/>
          </a:xfrm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저류조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상류</a:t>
              </a:r>
              <a:r>
                <a:rPr lang="ko-KR" altLang="en-US" sz="7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댐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37265" y="1412298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아리수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4742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하천수위 터치</a:t>
                      </a:r>
                      <a:r>
                        <a:rPr lang="en-US" altLang="ko-KR" sz="900" baseline="0" dirty="0" smtClean="0"/>
                        <a:t> &gt; </a:t>
                      </a:r>
                      <a:r>
                        <a:rPr lang="ko-KR" altLang="en-US" sz="900" baseline="0" dirty="0" smtClean="0"/>
                        <a:t>전 지역 위치 표시 </a:t>
                      </a:r>
                      <a:r>
                        <a:rPr lang="en-US" altLang="ko-KR" sz="900" baseline="0" dirty="0" smtClean="0"/>
                        <a:t>&gt; </a:t>
                      </a:r>
                      <a:r>
                        <a:rPr lang="ko-KR" altLang="en-US" sz="900" baseline="0" dirty="0" smtClean="0"/>
                        <a:t>상세팝업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한강상류댐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빗물펌프장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(114</a:t>
                      </a:r>
                      <a:r>
                        <a:rPr lang="ko-KR" altLang="en-US" sz="900" dirty="0" smtClean="0"/>
                        <a:t>곳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분야 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빗물저류조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한강갑문</a:t>
                      </a:r>
                      <a:r>
                        <a:rPr lang="ko-KR" altLang="en-US" sz="900" dirty="0" smtClean="0"/>
                        <a:t> 터치 </a:t>
                      </a:r>
                      <a:r>
                        <a:rPr lang="en-US" altLang="ko-KR" sz="900" dirty="0" smtClean="0"/>
                        <a:t>&gt;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주요교량 터치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전 지역 위치 표시 </a:t>
                      </a:r>
                      <a:r>
                        <a:rPr lang="en-US" altLang="ko-KR" sz="900" dirty="0" smtClean="0"/>
                        <a:t>&gt; </a:t>
                      </a:r>
                      <a:r>
                        <a:rPr lang="ko-KR" altLang="en-US" sz="900" dirty="0" smtClean="0"/>
                        <a:t>상세팝업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</a:t>
            </a:r>
          </a:p>
        </p:txBody>
      </p:sp>
      <p:sp>
        <p:nvSpPr>
          <p:cNvPr id="111" name="타원 110"/>
          <p:cNvSpPr/>
          <p:nvPr/>
        </p:nvSpPr>
        <p:spPr>
          <a:xfrm>
            <a:off x="6994738" y="18537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35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1" name="직사각형 70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746300" y="2412479"/>
            <a:ext cx="1749210" cy="966836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사각형 설명선 66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30440" y="3101511"/>
              <a:ext cx="2089864" cy="679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증산교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4071340" y="3353586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41228"/>
              </p:ext>
            </p:extLst>
          </p:nvPr>
        </p:nvGraphicFramePr>
        <p:xfrm>
          <a:off x="1861673" y="2701440"/>
          <a:ext cx="1541264" cy="567260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제방고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14.28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계획홍수위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13.53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6.96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하상고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6.70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1726953" y="3494089"/>
            <a:ext cx="974528" cy="1633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증산교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(11.35/6.96)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38" y="4557714"/>
            <a:ext cx="861895" cy="22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3" name="그룹 82"/>
          <p:cNvGrpSpPr/>
          <p:nvPr/>
        </p:nvGrpSpPr>
        <p:grpSpPr>
          <a:xfrm>
            <a:off x="2736234" y="3694163"/>
            <a:ext cx="1749210" cy="770357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사각형 설명선 83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030440" y="3101511"/>
              <a:ext cx="1105788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cxnSp>
          <p:nvCxnSpPr>
            <p:cNvPr id="87" name="직선 연결선 86"/>
            <p:cNvCxnSpPr/>
            <p:nvPr/>
          </p:nvCxnSpPr>
          <p:spPr>
            <a:xfrm>
              <a:off x="4071340" y="346094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34297"/>
              </p:ext>
            </p:extLst>
          </p:nvPr>
        </p:nvGraphicFramePr>
        <p:xfrm>
          <a:off x="2835391" y="3986549"/>
          <a:ext cx="1541264" cy="425445"/>
        </p:xfrm>
        <a:graphic>
          <a:graphicData uri="http://schemas.openxmlformats.org/drawingml/2006/table">
            <a:tbl>
              <a:tblPr/>
              <a:tblGrid>
                <a:gridCol w="485939"/>
                <a:gridCol w="1055325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빗물펌프장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금천구 가산동 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535-146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1975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1" name="타원 90"/>
          <p:cNvSpPr/>
          <p:nvPr/>
        </p:nvSpPr>
        <p:spPr>
          <a:xfrm>
            <a:off x="533510" y="248523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33510" y="2886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33510" y="33174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33510" y="367737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33510" y="408181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533510" y="446452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700543" y="23600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666498" y="34161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677441" y="366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4770636" y="3132559"/>
            <a:ext cx="1638790" cy="1291341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사각형 설명선 122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030440" y="3101511"/>
              <a:ext cx="718704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5" name="직선 연결선 124"/>
            <p:cNvCxnSpPr/>
            <p:nvPr/>
          </p:nvCxnSpPr>
          <p:spPr>
            <a:xfrm>
              <a:off x="4071340" y="3292444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292497"/>
              </p:ext>
            </p:extLst>
          </p:nvPr>
        </p:nvGraphicFramePr>
        <p:xfrm>
          <a:off x="4888091" y="3379315"/>
          <a:ext cx="1443698" cy="990600"/>
        </p:xfrm>
        <a:graphic>
          <a:graphicData uri="http://schemas.openxmlformats.org/drawingml/2006/table">
            <a:tbl>
              <a:tblPr/>
              <a:tblGrid>
                <a:gridCol w="529298"/>
                <a:gridCol w="914400"/>
              </a:tblGrid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갑문위치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강남구 신사동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설치위치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잠원지구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갑문현황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7" name="타원 126"/>
          <p:cNvSpPr/>
          <p:nvPr/>
        </p:nvSpPr>
        <p:spPr>
          <a:xfrm>
            <a:off x="4690834" y="31408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19985" y="3976539"/>
            <a:ext cx="1481496" cy="363098"/>
            <a:chOff x="-1509037" y="6391385"/>
            <a:chExt cx="1875413" cy="453054"/>
          </a:xfrm>
        </p:grpSpPr>
        <p:grpSp>
          <p:nvGrpSpPr>
            <p:cNvPr id="128" name="그룹 127"/>
            <p:cNvGrpSpPr/>
            <p:nvPr/>
          </p:nvGrpSpPr>
          <p:grpSpPr>
            <a:xfrm>
              <a:off x="-1509037" y="6391385"/>
              <a:ext cx="1875413" cy="453054"/>
              <a:chOff x="4030440" y="3101511"/>
              <a:chExt cx="2253051" cy="12404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8" name="사각형 설명선 137"/>
              <p:cNvSpPr/>
              <p:nvPr/>
            </p:nvSpPr>
            <p:spPr>
              <a:xfrm>
                <a:off x="4071340" y="3109462"/>
                <a:ext cx="2052029" cy="1232462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030440" y="3101511"/>
                <a:ext cx="2253051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한강대교    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2016-11-06-13:00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0" name="직선 연결선 139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직사각형 2"/>
            <p:cNvSpPr/>
            <p:nvPr/>
          </p:nvSpPr>
          <p:spPr>
            <a:xfrm>
              <a:off x="-1130913" y="6628995"/>
              <a:ext cx="9318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수위</a:t>
              </a:r>
              <a:r>
                <a:rPr lang="en-US" altLang="ko-KR" sz="7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0.51m </a:t>
              </a: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1" name="타원 140"/>
          <p:cNvSpPr/>
          <p:nvPr/>
        </p:nvSpPr>
        <p:spPr>
          <a:xfrm>
            <a:off x="1280619" y="420438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154341" y="4147481"/>
            <a:ext cx="3128481" cy="1150681"/>
            <a:chOff x="7154341" y="4147481"/>
            <a:chExt cx="3128481" cy="1150681"/>
          </a:xfrm>
        </p:grpSpPr>
        <p:sp>
          <p:nvSpPr>
            <p:cNvPr id="82" name="직사각형 81"/>
            <p:cNvSpPr/>
            <p:nvPr/>
          </p:nvSpPr>
          <p:spPr>
            <a:xfrm>
              <a:off x="7154341" y="4147481"/>
              <a:ext cx="3113609" cy="11506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7154341" y="4149446"/>
              <a:ext cx="3128481" cy="11487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H="1">
              <a:off x="7162801" y="4149446"/>
              <a:ext cx="3105149" cy="112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315844" y="4643717"/>
              <a:ext cx="790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시각화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7154341" y="2180650"/>
            <a:ext cx="3128481" cy="1150681"/>
            <a:chOff x="7154341" y="4147481"/>
            <a:chExt cx="3128481" cy="1150681"/>
          </a:xfrm>
        </p:grpSpPr>
        <p:sp>
          <p:nvSpPr>
            <p:cNvPr id="100" name="직사각형 99"/>
            <p:cNvSpPr/>
            <p:nvPr/>
          </p:nvSpPr>
          <p:spPr>
            <a:xfrm>
              <a:off x="7154341" y="4147481"/>
              <a:ext cx="3113609" cy="115068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7154341" y="4149446"/>
              <a:ext cx="3128481" cy="11487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>
              <a:off x="7162801" y="4149446"/>
              <a:ext cx="3105149" cy="1127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8315844" y="4643717"/>
              <a:ext cx="790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시각화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분야별 위치정보 표시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상수도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하천수위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빗물펌프장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빗물저류조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한강갑문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주요교량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109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92" y="1908423"/>
            <a:ext cx="3450808" cy="29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3338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재정시계 초기화면 서울시 전체예산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8" name="직사각형 77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  <a:r>
                <a: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178690" y="2066087"/>
            <a:ext cx="3087168" cy="1467688"/>
            <a:chOff x="3885133" y="2066087"/>
            <a:chExt cx="1684784" cy="1467688"/>
          </a:xfrm>
        </p:grpSpPr>
        <p:sp>
          <p:nvSpPr>
            <p:cNvPr id="73" name="직사각형 72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7178691" y="3952037"/>
            <a:ext cx="3087167" cy="1467688"/>
            <a:chOff x="3885133" y="2066087"/>
            <a:chExt cx="3434383" cy="1467688"/>
          </a:xfrm>
        </p:grpSpPr>
        <p:grpSp>
          <p:nvGrpSpPr>
            <p:cNvPr id="81" name="그룹 80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4" name="직선 연결선 12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직사각형 125"/>
          <p:cNvSpPr/>
          <p:nvPr/>
        </p:nvSpPr>
        <p:spPr>
          <a:xfrm>
            <a:off x="613312" y="2866228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13312" y="2479830"/>
            <a:ext cx="525883" cy="3854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613312" y="3643022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사업 및 예산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13312" y="3260637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</a:p>
        </p:txBody>
      </p:sp>
      <p:sp>
        <p:nvSpPr>
          <p:cNvPr id="132" name="타원 131"/>
          <p:cNvSpPr/>
          <p:nvPr/>
        </p:nvSpPr>
        <p:spPr>
          <a:xfrm>
            <a:off x="533510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850756" y="4068663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7000812" y="198628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7000812" y="38566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1728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1740849"/>
            <a:ext cx="3721080" cy="320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12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일별 지출현황 초기화면 당일 지출 현황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8" name="직사각형 77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  <a:r>
                <a: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13312" y="2866228"/>
            <a:ext cx="525883" cy="3854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13312" y="2479830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13312" y="3643022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사업 및 예산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13312" y="3260637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7178690" y="2066087"/>
            <a:ext cx="3087168" cy="1467688"/>
            <a:chOff x="3885133" y="2066087"/>
            <a:chExt cx="1684784" cy="1467688"/>
          </a:xfrm>
        </p:grpSpPr>
        <p:sp>
          <p:nvSpPr>
            <p:cNvPr id="73" name="직사각형 72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7178691" y="3952037"/>
            <a:ext cx="3087167" cy="1467688"/>
            <a:chOff x="3885133" y="2066087"/>
            <a:chExt cx="3434383" cy="1467688"/>
          </a:xfrm>
        </p:grpSpPr>
        <p:grpSp>
          <p:nvGrpSpPr>
            <p:cNvPr id="81" name="그룹 80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4" name="직선 연결선 12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타원 53"/>
          <p:cNvSpPr/>
          <p:nvPr/>
        </p:nvSpPr>
        <p:spPr>
          <a:xfrm>
            <a:off x="533510" y="28572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850756" y="4068663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7000812" y="198628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7000812" y="38566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482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36" y="1918656"/>
            <a:ext cx="3548727" cy="30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16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세입운용현황 초기화면 서울시 전체세입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8" name="직사각형 77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  <a:r>
                <a: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178691" y="3952037"/>
            <a:ext cx="3087167" cy="1467688"/>
            <a:chOff x="3885133" y="2066087"/>
            <a:chExt cx="3434383" cy="1467688"/>
          </a:xfrm>
        </p:grpSpPr>
        <p:grpSp>
          <p:nvGrpSpPr>
            <p:cNvPr id="81" name="그룹 80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23" name="직사각형 12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4" name="직선 연결선 12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직사각형 47"/>
          <p:cNvSpPr/>
          <p:nvPr/>
        </p:nvSpPr>
        <p:spPr>
          <a:xfrm>
            <a:off x="613312" y="2866228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13312" y="2479830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13312" y="3643022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사업 및 예산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13312" y="3260637"/>
            <a:ext cx="525883" cy="3854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178690" y="2066087"/>
            <a:ext cx="3087168" cy="1467688"/>
            <a:chOff x="3885133" y="2066087"/>
            <a:chExt cx="1684784" cy="1467688"/>
          </a:xfrm>
        </p:grpSpPr>
        <p:sp>
          <p:nvSpPr>
            <p:cNvPr id="54" name="직사각형 53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타원 90"/>
          <p:cNvSpPr/>
          <p:nvPr/>
        </p:nvSpPr>
        <p:spPr>
          <a:xfrm>
            <a:off x="533510" y="32606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000812" y="198628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000812" y="38566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850756" y="4068663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사업및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65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01" y="1886339"/>
            <a:ext cx="3500614" cy="29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20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전통시장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대형마트</a:t>
                      </a:r>
                      <a:r>
                        <a:rPr lang="ko-KR" altLang="en-US" sz="900" dirty="0" smtClean="0"/>
                        <a:t>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품목의 월별 변동 추이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994738" y="18537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</p:grpSpPr>
        <p:sp>
          <p:nvSpPr>
            <p:cNvPr id="78" name="직사각형 77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  <a:r>
                <a: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·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13312" y="2742371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13312" y="2355973"/>
            <a:ext cx="525883" cy="38541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</a:p>
        </p:txBody>
      </p:sp>
      <p:sp>
        <p:nvSpPr>
          <p:cNvPr id="120" name="타원 119"/>
          <p:cNvSpPr/>
          <p:nvPr/>
        </p:nvSpPr>
        <p:spPr>
          <a:xfrm>
            <a:off x="533510" y="227215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533510" y="269125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184702" y="3936838"/>
            <a:ext cx="3121348" cy="1489475"/>
            <a:chOff x="7218908" y="4776713"/>
            <a:chExt cx="1424760" cy="599360"/>
          </a:xfrm>
        </p:grpSpPr>
        <p:grpSp>
          <p:nvGrpSpPr>
            <p:cNvPr id="67" name="그룹 66"/>
            <p:cNvGrpSpPr/>
            <p:nvPr/>
          </p:nvGrpSpPr>
          <p:grpSpPr>
            <a:xfrm>
              <a:off x="7218908" y="4776713"/>
              <a:ext cx="1424760" cy="599360"/>
              <a:chOff x="7218908" y="3954121"/>
              <a:chExt cx="893428" cy="69060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7218908" y="3954121"/>
                <a:ext cx="893428" cy="690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0" name="직선 연결선 69"/>
              <p:cNvCxnSpPr/>
              <p:nvPr/>
            </p:nvCxnSpPr>
            <p:spPr>
              <a:xfrm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flipH="1">
                <a:off x="7218908" y="3954121"/>
                <a:ext cx="893428" cy="6906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직사각형 67"/>
            <p:cNvSpPr/>
            <p:nvPr/>
          </p:nvSpPr>
          <p:spPr>
            <a:xfrm>
              <a:off x="7659935" y="5004902"/>
              <a:ext cx="521616" cy="101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smtClean="0">
                  <a:solidFill>
                    <a:srgbClr val="FF0000"/>
                  </a:solidFill>
                </a:rPr>
                <a:t>데이터 선정</a:t>
              </a:r>
              <a:endParaRPr lang="en-US" altLang="ko-KR" sz="800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1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107971"/>
            <a:ext cx="309208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90916" y="3204567"/>
            <a:ext cx="2880320" cy="3238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품목의 월별 변동 추이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물가정보 시각화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품목별 변동 추이 및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6994738" y="369897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88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25137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734230"/>
              </p:ext>
            </p:extLst>
          </p:nvPr>
        </p:nvGraphicFramePr>
        <p:xfrm>
          <a:off x="306140" y="252239"/>
          <a:ext cx="10081120" cy="6995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1224136"/>
                <a:gridCol w="5688632"/>
                <a:gridCol w="2520280"/>
              </a:tblGrid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작성이력표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문서명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사용자화면정의서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연번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작성일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변경내용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작성자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2016.11.11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최초작성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김승연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91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87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55" y="3949580"/>
            <a:ext cx="3086906" cy="130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441317" y="1800059"/>
            <a:ext cx="6607183" cy="37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578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 추진 위치정보</a:t>
                      </a:r>
                      <a:r>
                        <a:rPr lang="ko-KR" altLang="en-US" sz="900" baseline="0" dirty="0" smtClean="0"/>
                        <a:t> 터치 상세정보 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상세 화면 전환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스크린 전체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 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터치 시 상세화면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2603471" y="4095417"/>
            <a:ext cx="1381801" cy="732615"/>
            <a:chOff x="-1509036" y="6391386"/>
            <a:chExt cx="1749210" cy="914117"/>
          </a:xfrm>
        </p:grpSpPr>
        <p:grpSp>
          <p:nvGrpSpPr>
            <p:cNvPr id="43" name="그룹 42"/>
            <p:cNvGrpSpPr/>
            <p:nvPr/>
          </p:nvGrpSpPr>
          <p:grpSpPr>
            <a:xfrm>
              <a:off x="-1509036" y="6391386"/>
              <a:ext cx="1749210" cy="914117"/>
              <a:chOff x="4030440" y="3101511"/>
              <a:chExt cx="2101435" cy="25027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사각형 설명선 44"/>
              <p:cNvSpPr/>
              <p:nvPr/>
            </p:nvSpPr>
            <p:spPr>
              <a:xfrm>
                <a:off x="4071340" y="3109457"/>
                <a:ext cx="2052029" cy="2494806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0440" y="3101511"/>
                <a:ext cx="1843493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밸리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비상프로젝트</a:t>
                </a: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631827" y="2315328"/>
            <a:ext cx="1381801" cy="738764"/>
            <a:chOff x="-1509036" y="6391385"/>
            <a:chExt cx="1749210" cy="921790"/>
          </a:xfrm>
        </p:grpSpPr>
        <p:grpSp>
          <p:nvGrpSpPr>
            <p:cNvPr id="50" name="그룹 49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사각형 설명선 51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69947" y="2648649"/>
            <a:ext cx="1335622" cy="805284"/>
            <a:chOff x="-1509035" y="6391385"/>
            <a:chExt cx="1797398" cy="1004790"/>
          </a:xfrm>
        </p:grpSpPr>
        <p:grpSp>
          <p:nvGrpSpPr>
            <p:cNvPr id="56" name="그룹 55"/>
            <p:cNvGrpSpPr/>
            <p:nvPr/>
          </p:nvGrpSpPr>
          <p:grpSpPr>
            <a:xfrm>
              <a:off x="-1509035" y="6391385"/>
              <a:ext cx="1797398" cy="1004790"/>
              <a:chOff x="4030440" y="3101511"/>
              <a:chExt cx="2159326" cy="27510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 설명선 64"/>
              <p:cNvSpPr/>
              <p:nvPr/>
            </p:nvSpPr>
            <p:spPr>
              <a:xfrm>
                <a:off x="4071340" y="3109460"/>
                <a:ext cx="2052029" cy="2743057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030440" y="3101511"/>
                <a:ext cx="2159326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동부간선도로 지하화 및 상부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..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87046" y="4079080"/>
            <a:ext cx="1299814" cy="815238"/>
            <a:chOff x="-1509036" y="6391385"/>
            <a:chExt cx="1749210" cy="1017210"/>
          </a:xfrm>
        </p:grpSpPr>
        <p:grpSp>
          <p:nvGrpSpPr>
            <p:cNvPr id="69" name="그룹 68"/>
            <p:cNvGrpSpPr/>
            <p:nvPr/>
          </p:nvGrpSpPr>
          <p:grpSpPr>
            <a:xfrm>
              <a:off x="-1509036" y="6391385"/>
              <a:ext cx="1749210" cy="1017210"/>
              <a:chOff x="4030440" y="3101511"/>
              <a:chExt cx="2101435" cy="27850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사각형 설명선 70"/>
              <p:cNvSpPr/>
              <p:nvPr/>
            </p:nvSpPr>
            <p:spPr>
              <a:xfrm>
                <a:off x="4071340" y="3109460"/>
                <a:ext cx="2052030" cy="277706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030440" y="3101511"/>
                <a:ext cx="1482694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세운상가군 재생사업</a:t>
                </a: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8165" y="2032553"/>
            <a:ext cx="1550903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843963" y="2032553"/>
            <a:ext cx="488237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공정률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659068" y="2032553"/>
            <a:ext cx="648072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307140" y="2032553"/>
            <a:ext cx="576064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D-DAY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6439" y="2210431"/>
            <a:ext cx="16546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세운상가군 재생사업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양재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혁신지구 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밸리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 비상 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개포 디지털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혁신파크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7017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동남권 국제교류복합지구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동북권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신경제중심지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창동∙상계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제물포길 지하화 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57289" y="3657868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623180" y="2210431"/>
            <a:ext cx="7537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77938" y="2210431"/>
            <a:ext cx="505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-210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-60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910225" y="2210431"/>
            <a:ext cx="421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70" y="3513002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7174840" y="3949580"/>
            <a:ext cx="3074060" cy="12510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전지역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추진 위치정보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6211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예산 집행현황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549392" y="380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50919" y="2872150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050919" y="464862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6" name="타원 125"/>
          <p:cNvSpPr/>
          <p:nvPr/>
        </p:nvSpPr>
        <p:spPr>
          <a:xfrm>
            <a:off x="3469590" y="45751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7028363" y="20514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1223709" y="3279111"/>
            <a:ext cx="1381801" cy="738764"/>
            <a:chOff x="-1509036" y="6391385"/>
            <a:chExt cx="1749210" cy="921790"/>
          </a:xfrm>
        </p:grpSpPr>
        <p:grpSp>
          <p:nvGrpSpPr>
            <p:cNvPr id="132" name="그룹 131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4" name="사각형 설명선 133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136" name="직선 연결선 135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직사각형 132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1642801" y="3835933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39" name="타원 138"/>
          <p:cNvSpPr/>
          <p:nvPr/>
        </p:nvSpPr>
        <p:spPr>
          <a:xfrm>
            <a:off x="1288993" y="473471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7028363" y="380861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>
            <a:off x="7174840" y="3954120"/>
            <a:ext cx="3074060" cy="123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/>
          <p:nvPr/>
        </p:nvCxnSpPr>
        <p:spPr>
          <a:xfrm flipH="1">
            <a:off x="7174840" y="3954120"/>
            <a:ext cx="3074060" cy="123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7174840" y="5257799"/>
            <a:ext cx="3095227" cy="20320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주거지재생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도심재생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성곽마을 등 분야별 예산집행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1317" y="5257799"/>
            <a:ext cx="218120" cy="288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04139" y="324291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892868" y="4689997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</p:spTree>
    <p:extLst>
      <p:ext uri="{BB962C8B-B14F-4D97-AF65-F5344CB8AC3E}">
        <p14:creationId xmlns:p14="http://schemas.microsoft.com/office/powerpoint/2010/main" val="330679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455694"/>
            <a:ext cx="3307218" cy="158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067" y="1811866"/>
            <a:ext cx="3234266" cy="3683001"/>
          </a:xfrm>
          <a:prstGeom prst="rect">
            <a:avLst/>
          </a:prstGeom>
          <a:noFill/>
          <a:ln w="76200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1798638"/>
            <a:ext cx="3315744" cy="186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056467"/>
            <a:ext cx="3295259" cy="609599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4478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예산집행현황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예산집행현황 및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진척</a:t>
            </a: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율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060551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060551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9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245850"/>
            <a:ext cx="3419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3240"/>
            <a:ext cx="1381801" cy="604983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1765"/>
              </p:ext>
            </p:extLst>
          </p:nvPr>
        </p:nvGraphicFramePr>
        <p:xfrm>
          <a:off x="3834532" y="1857621"/>
          <a:ext cx="3158935" cy="35942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546796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2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2014-234)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추진일정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8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1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424425" y="5042826"/>
            <a:ext cx="3325659" cy="418173"/>
            <a:chOff x="424425" y="5042826"/>
            <a:chExt cx="3325659" cy="418173"/>
          </a:xfrm>
        </p:grpSpPr>
        <p:cxnSp>
          <p:nvCxnSpPr>
            <p:cNvPr id="22" name="직선 연결선 21"/>
            <p:cNvCxnSpPr/>
            <p:nvPr/>
          </p:nvCxnSpPr>
          <p:spPr>
            <a:xfrm flipH="1">
              <a:off x="430880" y="5042826"/>
              <a:ext cx="3319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660434" y="5123382"/>
              <a:ext cx="2810899" cy="337617"/>
              <a:chOff x="660434" y="5123382"/>
              <a:chExt cx="2543121" cy="33761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660434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5" name="직선 연결선 24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그룹 113"/>
              <p:cNvGrpSpPr/>
              <p:nvPr/>
            </p:nvGrpSpPr>
            <p:grpSpPr>
              <a:xfrm>
                <a:off x="1317196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19" name="직선 연결선 118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/>
              <p:cNvGrpSpPr/>
              <p:nvPr/>
            </p:nvGrpSpPr>
            <p:grpSpPr>
              <a:xfrm>
                <a:off x="1963323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2" name="직선 연결선 141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/>
              <p:cNvGrpSpPr/>
              <p:nvPr/>
            </p:nvGrpSpPr>
            <p:grpSpPr>
              <a:xfrm>
                <a:off x="2619537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6" name="직선 연결선 145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/>
            <p:cNvSpPr txBox="1"/>
            <p:nvPr/>
          </p:nvSpPr>
          <p:spPr>
            <a:xfrm>
              <a:off x="424425" y="5164666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74500" y="5157855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167413" y="2066087"/>
            <a:ext cx="3087167" cy="1467688"/>
            <a:chOff x="3885133" y="2066087"/>
            <a:chExt cx="3434383" cy="1467688"/>
          </a:xfrm>
        </p:grpSpPr>
        <p:grpSp>
          <p:nvGrpSpPr>
            <p:cNvPr id="56" name="그룹 55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6" name="직선 연결선 65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7190308" y="3971087"/>
            <a:ext cx="3077642" cy="1467688"/>
            <a:chOff x="7190308" y="3971087"/>
            <a:chExt cx="3077642" cy="1467688"/>
          </a:xfrm>
        </p:grpSpPr>
        <p:grpSp>
          <p:nvGrpSpPr>
            <p:cNvPr id="72" name="그룹 71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14556" y="29807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83536" y="443462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0242" y="508486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52504" y="17810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978222" y="17810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978222" y="36574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30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85541"/>
              </p:ext>
            </p:extLst>
          </p:nvPr>
        </p:nvGraphicFramePr>
        <p:xfrm>
          <a:off x="3748087" y="1798638"/>
          <a:ext cx="3309938" cy="18637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1366"/>
                <a:gridCol w="2698572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2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47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90" y="3527293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455694"/>
            <a:ext cx="3307218" cy="158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26721" y="1798638"/>
            <a:ext cx="3323364" cy="186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056467"/>
            <a:ext cx="3295259" cy="609599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1868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A-1)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5934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</a:t>
                      </a:r>
                      <a:r>
                        <a:rPr lang="ko-KR" altLang="en-US" sz="900" baseline="0" dirty="0" smtClean="0"/>
                        <a:t> 데이터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3752505" y="3657480"/>
            <a:ext cx="3309044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060551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060551"/>
            <a:ext cx="12410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9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245850"/>
            <a:ext cx="3419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3240"/>
            <a:ext cx="1381801" cy="604983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24425" y="5042826"/>
            <a:ext cx="3325659" cy="418173"/>
            <a:chOff x="424425" y="5042826"/>
            <a:chExt cx="3325659" cy="418173"/>
          </a:xfrm>
        </p:grpSpPr>
        <p:cxnSp>
          <p:nvCxnSpPr>
            <p:cNvPr id="22" name="직선 연결선 21"/>
            <p:cNvCxnSpPr/>
            <p:nvPr/>
          </p:nvCxnSpPr>
          <p:spPr>
            <a:xfrm flipH="1">
              <a:off x="430880" y="5042826"/>
              <a:ext cx="3319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660434" y="5123382"/>
              <a:ext cx="2810899" cy="337617"/>
              <a:chOff x="660434" y="5123382"/>
              <a:chExt cx="2543121" cy="337617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660434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5" name="직선 연결선 24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그룹 113"/>
              <p:cNvGrpSpPr/>
              <p:nvPr/>
            </p:nvGrpSpPr>
            <p:grpSpPr>
              <a:xfrm>
                <a:off x="1317196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19" name="직선 연결선 118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직선 연결선 119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/>
              <p:cNvGrpSpPr/>
              <p:nvPr/>
            </p:nvGrpSpPr>
            <p:grpSpPr>
              <a:xfrm>
                <a:off x="1963323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2" name="직선 연결선 141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/>
              <p:cNvGrpSpPr/>
              <p:nvPr/>
            </p:nvGrpSpPr>
            <p:grpSpPr>
              <a:xfrm>
                <a:off x="2619537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6" name="직선 연결선 145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/>
            <p:cNvSpPr txBox="1"/>
            <p:nvPr/>
          </p:nvSpPr>
          <p:spPr>
            <a:xfrm>
              <a:off x="424425" y="5164666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74500" y="5157855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7057289" y="1791639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52208" y="2094662"/>
            <a:ext cx="3087167" cy="1467688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6" name="직선 연결선 85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3" name="직선 연결선 82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그룹 88"/>
          <p:cNvGrpSpPr/>
          <p:nvPr/>
        </p:nvGrpSpPr>
        <p:grpSpPr>
          <a:xfrm>
            <a:off x="3885132" y="3951777"/>
            <a:ext cx="3087168" cy="1467688"/>
            <a:chOff x="3885133" y="2066087"/>
            <a:chExt cx="1684784" cy="1467688"/>
          </a:xfrm>
        </p:grpSpPr>
        <p:sp>
          <p:nvSpPr>
            <p:cNvPr id="90" name="직사각형 89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1" name="직선 연결선 90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7190308" y="3971087"/>
            <a:ext cx="3077642" cy="1467688"/>
            <a:chOff x="7190308" y="3971087"/>
            <a:chExt cx="3077642" cy="1467688"/>
          </a:xfrm>
        </p:grpSpPr>
        <p:grpSp>
          <p:nvGrpSpPr>
            <p:cNvPr id="71" name="그룹 70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414556" y="29807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247465" y="44654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580632" y="504163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670282" y="183143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674479" y="366606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6971770" y="180730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6971770" y="36635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89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619247"/>
              </p:ext>
            </p:extLst>
          </p:nvPr>
        </p:nvGraphicFramePr>
        <p:xfrm>
          <a:off x="424212" y="4259119"/>
          <a:ext cx="3328638" cy="12810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716499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6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80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도시재생본부 주거재생과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국승열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김재겸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소석영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(2133-7171)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15" y="5401813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1798108"/>
            <a:ext cx="3303996" cy="211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1509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565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31683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8845" y="3666288"/>
            <a:ext cx="3300457" cy="60959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66380" y="2412479"/>
            <a:ext cx="1080120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지도에 위치표시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752802" y="1781034"/>
            <a:ext cx="3304487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65080" y="3657482"/>
            <a:ext cx="3292209" cy="19819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중 주요사업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구성으로 사용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885132" y="2066087"/>
            <a:ext cx="3087168" cy="1467688"/>
            <a:chOff x="3885133" y="2066087"/>
            <a:chExt cx="1684784" cy="1467688"/>
          </a:xfrm>
        </p:grpSpPr>
        <p:sp>
          <p:nvSpPr>
            <p:cNvPr id="50" name="직사각형 49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/>
          <p:cNvGrpSpPr/>
          <p:nvPr/>
        </p:nvGrpSpPr>
        <p:grpSpPr>
          <a:xfrm>
            <a:off x="3885133" y="3952037"/>
            <a:ext cx="3087167" cy="1467688"/>
            <a:chOff x="3885133" y="2066087"/>
            <a:chExt cx="3434383" cy="1467688"/>
          </a:xfrm>
        </p:grpSpPr>
        <p:grpSp>
          <p:nvGrpSpPr>
            <p:cNvPr id="69" name="그룹 68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5" name="직선 연결선 7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2" name="직선 연결선 7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그룹 76"/>
          <p:cNvGrpSpPr/>
          <p:nvPr/>
        </p:nvGrpSpPr>
        <p:grpSpPr>
          <a:xfrm>
            <a:off x="7178690" y="2066087"/>
            <a:ext cx="3087167" cy="1467688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/>
          <p:cNvGrpSpPr/>
          <p:nvPr/>
        </p:nvGrpSpPr>
        <p:grpSpPr>
          <a:xfrm>
            <a:off x="7190308" y="3971087"/>
            <a:ext cx="3077642" cy="1467688"/>
            <a:chOff x="7190308" y="3971087"/>
            <a:chExt cx="3077642" cy="1467688"/>
          </a:xfrm>
        </p:grpSpPr>
        <p:grpSp>
          <p:nvGrpSpPr>
            <p:cNvPr id="14" name="그룹 13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14556" y="3688826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4556" y="3874125"/>
            <a:ext cx="3419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sp>
        <p:nvSpPr>
          <p:cNvPr id="64" name="타원 63"/>
          <p:cNvSpPr/>
          <p:nvPr/>
        </p:nvSpPr>
        <p:spPr>
          <a:xfrm>
            <a:off x="627078" y="353377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27078" y="454797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85278" y="18299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685278" y="36574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2300" y="18299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972300" y="367737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12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505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300" y="1770813"/>
            <a:ext cx="3311550" cy="60959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1781034"/>
            <a:ext cx="3304487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57482"/>
            <a:ext cx="3304439" cy="19819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07287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266198"/>
              </p:ext>
            </p:extLst>
          </p:nvPr>
        </p:nvGraphicFramePr>
        <p:xfrm>
          <a:off x="441300" y="2380412"/>
          <a:ext cx="3302025" cy="31345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2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8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90" y="5404260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3827983" y="3938457"/>
            <a:ext cx="3087167" cy="1467688"/>
            <a:chOff x="3885133" y="2066087"/>
            <a:chExt cx="3434383" cy="1467688"/>
          </a:xfrm>
        </p:grpSpPr>
        <p:grpSp>
          <p:nvGrpSpPr>
            <p:cNvPr id="53" name="그룹 52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/>
          <p:cNvGrpSpPr/>
          <p:nvPr/>
        </p:nvGrpSpPr>
        <p:grpSpPr>
          <a:xfrm>
            <a:off x="7145060" y="2056562"/>
            <a:ext cx="3087167" cy="1467688"/>
            <a:chOff x="3885133" y="2066087"/>
            <a:chExt cx="3434383" cy="1467688"/>
          </a:xfrm>
        </p:grpSpPr>
        <p:grpSp>
          <p:nvGrpSpPr>
            <p:cNvPr id="71" name="그룹 70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/>
          <p:cNvGrpSpPr/>
          <p:nvPr/>
        </p:nvGrpSpPr>
        <p:grpSpPr>
          <a:xfrm>
            <a:off x="7190308" y="3971087"/>
            <a:ext cx="3077642" cy="1467688"/>
            <a:chOff x="7190308" y="3971087"/>
            <a:chExt cx="3077642" cy="1467688"/>
          </a:xfrm>
        </p:grpSpPr>
        <p:grpSp>
          <p:nvGrpSpPr>
            <p:cNvPr id="80" name="그룹 79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885132" y="2066087"/>
            <a:ext cx="3087168" cy="1467688"/>
            <a:chOff x="3885133" y="2066087"/>
            <a:chExt cx="1684784" cy="1467688"/>
          </a:xfrm>
        </p:grpSpPr>
        <p:sp>
          <p:nvSpPr>
            <p:cNvPr id="96" name="직사각형 95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7" name="직선 연결선 96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없는 시정의 경우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4556" y="1816618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4556" y="2001917"/>
            <a:ext cx="3419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sp>
        <p:nvSpPr>
          <p:cNvPr id="63" name="타원 62"/>
          <p:cNvSpPr/>
          <p:nvPr/>
        </p:nvSpPr>
        <p:spPr>
          <a:xfrm>
            <a:off x="397535" y="173681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17982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52480" y="367737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18200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37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4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</p:spTree>
    <p:extLst>
      <p:ext uri="{BB962C8B-B14F-4D97-AF65-F5344CB8AC3E}">
        <p14:creationId xmlns:p14="http://schemas.microsoft.com/office/powerpoint/2010/main" val="1586574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046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시정데이터 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상세화면으로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분류 시정데이터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키워드에 따른 터치  시정데이터</a:t>
                      </a:r>
                      <a:r>
                        <a:rPr lang="ko-KR" altLang="en-US" sz="900" baseline="0" dirty="0" smtClean="0"/>
                        <a:t>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후 텍스트 입력 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음성검색 터치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기술검토중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마이크가 실행되고 음성명령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07287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27983" y="3743325"/>
            <a:ext cx="6432050" cy="1714499"/>
            <a:chOff x="3827983" y="3852639"/>
            <a:chExt cx="6432050" cy="1467688"/>
          </a:xfrm>
        </p:grpSpPr>
        <p:grpSp>
          <p:nvGrpSpPr>
            <p:cNvPr id="122" name="그룹 121"/>
            <p:cNvGrpSpPr/>
            <p:nvPr/>
          </p:nvGrpSpPr>
          <p:grpSpPr>
            <a:xfrm>
              <a:off x="3827983" y="3852639"/>
              <a:ext cx="3087167" cy="1467688"/>
              <a:chOff x="3885133" y="2066087"/>
              <a:chExt cx="3434383" cy="1467688"/>
            </a:xfrm>
          </p:grpSpPr>
          <p:grpSp>
            <p:nvGrpSpPr>
              <p:cNvPr id="123" name="그룹 122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29" name="직선 연결선 128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그룹 123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26" name="직선 연결선 12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그룹 132"/>
            <p:cNvGrpSpPr/>
            <p:nvPr/>
          </p:nvGrpSpPr>
          <p:grpSpPr>
            <a:xfrm>
              <a:off x="7172866" y="3852639"/>
              <a:ext cx="3087167" cy="1467688"/>
              <a:chOff x="3885133" y="2066087"/>
              <a:chExt cx="3434383" cy="1467688"/>
            </a:xfrm>
          </p:grpSpPr>
          <p:grpSp>
            <p:nvGrpSpPr>
              <p:cNvPr id="134" name="그룹 133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0" name="직선 연결선 139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그룹 134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37" name="직선 연결선 136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직선 연결선 137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" name="그룹 8"/>
          <p:cNvGrpSpPr/>
          <p:nvPr/>
        </p:nvGrpSpPr>
        <p:grpSpPr>
          <a:xfrm>
            <a:off x="579958" y="1866900"/>
            <a:ext cx="9680075" cy="1657350"/>
            <a:chOff x="579958" y="2056562"/>
            <a:chExt cx="9680075" cy="1467688"/>
          </a:xfrm>
        </p:grpSpPr>
        <p:grpSp>
          <p:nvGrpSpPr>
            <p:cNvPr id="100" name="그룹 99"/>
            <p:cNvGrpSpPr/>
            <p:nvPr/>
          </p:nvGrpSpPr>
          <p:grpSpPr>
            <a:xfrm>
              <a:off x="579958" y="2056562"/>
              <a:ext cx="3087167" cy="1467688"/>
              <a:chOff x="3885133" y="2066087"/>
              <a:chExt cx="3434383" cy="1467688"/>
            </a:xfrm>
          </p:grpSpPr>
          <p:grpSp>
            <p:nvGrpSpPr>
              <p:cNvPr id="101" name="그룹 100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08" name="직선 연결선 107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그룹 101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03" name="직사각형 102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04" name="직선 연결선 103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0" name="그룹 109"/>
            <p:cNvGrpSpPr/>
            <p:nvPr/>
          </p:nvGrpSpPr>
          <p:grpSpPr>
            <a:xfrm>
              <a:off x="7172866" y="2056562"/>
              <a:ext cx="3087167" cy="1467688"/>
              <a:chOff x="3885133" y="2066087"/>
              <a:chExt cx="3434383" cy="1467688"/>
            </a:xfrm>
          </p:grpSpPr>
          <p:grpSp>
            <p:nvGrpSpPr>
              <p:cNvPr id="111" name="그룹 110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19" name="직사각형 118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20" name="직선 연결선 119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그룹 111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13" name="직사각형 112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2" name="그룹 141"/>
            <p:cNvGrpSpPr/>
            <p:nvPr/>
          </p:nvGrpSpPr>
          <p:grpSpPr>
            <a:xfrm>
              <a:off x="3827983" y="2056562"/>
              <a:ext cx="3087167" cy="1467688"/>
              <a:chOff x="3885133" y="2066087"/>
              <a:chExt cx="3434383" cy="1467688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9" name="직선 연결선 148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그룹 143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46" name="직선 연결선 14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그룹 5"/>
          <p:cNvGrpSpPr/>
          <p:nvPr/>
        </p:nvGrpSpPr>
        <p:grpSpPr>
          <a:xfrm>
            <a:off x="2150301" y="3756435"/>
            <a:ext cx="1493756" cy="1663290"/>
            <a:chOff x="2150301" y="3756435"/>
            <a:chExt cx="1493756" cy="1832491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56435"/>
              <a:ext cx="1493756" cy="10617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983424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725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793871"/>
              </p:ext>
            </p:extLst>
          </p:nvPr>
        </p:nvGraphicFramePr>
        <p:xfrm>
          <a:off x="556786" y="3771902"/>
          <a:ext cx="757466" cy="1632360"/>
        </p:xfrm>
        <a:graphic>
          <a:graphicData uri="http://schemas.openxmlformats.org/drawingml/2006/table">
            <a:tbl>
              <a:tblPr/>
              <a:tblGrid>
                <a:gridCol w="757466"/>
              </a:tblGrid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복지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산업경제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안전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도시관리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환경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54095"/>
              </p:ext>
            </p:extLst>
          </p:nvPr>
        </p:nvGraphicFramePr>
        <p:xfrm>
          <a:off x="1348874" y="3771902"/>
          <a:ext cx="718303" cy="1632360"/>
        </p:xfrm>
        <a:graphic>
          <a:graphicData uri="http://schemas.openxmlformats.org/drawingml/2006/table">
            <a:tbl>
              <a:tblPr/>
              <a:tblGrid>
                <a:gridCol w="718303"/>
              </a:tblGrid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문화관광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보건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교통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일반행정</a:t>
                      </a: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26472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교육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758" marR="43758" marT="21879" marB="2187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61" name="TextBox 160"/>
          <p:cNvSpPr txBox="1"/>
          <p:nvPr/>
        </p:nvSpPr>
        <p:spPr>
          <a:xfrm>
            <a:off x="2533687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94915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778748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597308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9091116" y="2545720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194915" y="4431297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778748" y="4431297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597308" y="4431297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9091116" y="4431297"/>
            <a:ext cx="6655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7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2042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5496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8468" y="1770813"/>
            <a:ext cx="3354382" cy="609599"/>
            <a:chOff x="414556" y="3044115"/>
            <a:chExt cx="3343174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7245" y="3044115"/>
              <a:ext cx="3300485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48199"/>
              <a:ext cx="119776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확충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33498"/>
              <a:ext cx="33393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국공립어린이집을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이용하고자 하는 학부모들의 수요를 충족시키고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맞벌이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부부들이 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보육 걱정 없이 마음껏 일할 수 있도록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국공립어린이집을</a:t>
              </a:r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확충</a:t>
              </a:r>
              <a:endPara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1781034"/>
            <a:ext cx="3304487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57482"/>
            <a:ext cx="3304439" cy="19819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07287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758566"/>
              </p:ext>
            </p:extLst>
          </p:nvPr>
        </p:nvGraphicFramePr>
        <p:xfrm>
          <a:off x="441300" y="2380412"/>
          <a:ext cx="3302025" cy="31345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2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8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5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90" y="5404260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3827983" y="3938457"/>
            <a:ext cx="3087167" cy="1467688"/>
            <a:chOff x="3885133" y="2066087"/>
            <a:chExt cx="3434383" cy="1467688"/>
          </a:xfrm>
        </p:grpSpPr>
        <p:grpSp>
          <p:nvGrpSpPr>
            <p:cNvPr id="53" name="그룹 52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8" name="직선 연결선 6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그룹 53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/>
          <p:cNvGrpSpPr/>
          <p:nvPr/>
        </p:nvGrpSpPr>
        <p:grpSpPr>
          <a:xfrm>
            <a:off x="7145060" y="2056562"/>
            <a:ext cx="3087167" cy="1467688"/>
            <a:chOff x="3885133" y="2066087"/>
            <a:chExt cx="3434383" cy="1467688"/>
          </a:xfrm>
        </p:grpSpPr>
        <p:grpSp>
          <p:nvGrpSpPr>
            <p:cNvPr id="71" name="그룹 70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그룹 78"/>
          <p:cNvGrpSpPr/>
          <p:nvPr/>
        </p:nvGrpSpPr>
        <p:grpSpPr>
          <a:xfrm>
            <a:off x="7190308" y="3971087"/>
            <a:ext cx="3077642" cy="1467688"/>
            <a:chOff x="7190308" y="3971087"/>
            <a:chExt cx="3077642" cy="1467688"/>
          </a:xfrm>
        </p:grpSpPr>
        <p:grpSp>
          <p:nvGrpSpPr>
            <p:cNvPr id="80" name="그룹 79"/>
            <p:cNvGrpSpPr/>
            <p:nvPr/>
          </p:nvGrpSpPr>
          <p:grpSpPr>
            <a:xfrm>
              <a:off x="7190308" y="3971087"/>
              <a:ext cx="3077642" cy="1467688"/>
              <a:chOff x="7190308" y="3971087"/>
              <a:chExt cx="3077642" cy="1467688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8961958" y="397108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8961958" y="4361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8961958" y="4742612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8961958" y="5133137"/>
                <a:ext cx="1305992" cy="30563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SNS</a:t>
                </a:r>
                <a:endPara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7190308" y="3971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7699916" y="4341433"/>
              <a:ext cx="6655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여론분석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endPara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구성중</a:t>
              </a:r>
              <a:r>
                <a:rPr lang="en-US" altLang="ko-KR" sz="10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885132" y="2066087"/>
            <a:ext cx="3087168" cy="1467688"/>
            <a:chOff x="3885133" y="2066087"/>
            <a:chExt cx="1684784" cy="1467688"/>
          </a:xfrm>
        </p:grpSpPr>
        <p:sp>
          <p:nvSpPr>
            <p:cNvPr id="96" name="직사각형 95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7" name="직선 연결선 96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7446471" y="1164818"/>
            <a:ext cx="2857242" cy="12324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검색화면</a:t>
            </a:r>
            <a:endParaRPr lang="en-US" altLang="ko-KR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상세화면은 </a:t>
            </a:r>
            <a:r>
              <a:rPr lang="ko-KR" altLang="en-US" sz="14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성격에 따라 </a:t>
            </a:r>
            <a:endParaRPr lang="en-US" altLang="ko-KR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A,B,C</a:t>
            </a:r>
            <a:r>
              <a:rPr lang="ko-KR" altLang="en-US" sz="14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없는 시정지표의 경우 사용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4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99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31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이슈모니터 상위 카테고리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시민대화방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시민 </a:t>
                      </a:r>
                      <a:r>
                        <a:rPr lang="ko-KR" altLang="en-US" sz="900" dirty="0" err="1" smtClean="0"/>
                        <a:t>참여형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 / engagement / sentiment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추이량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SNS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소통현황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민원관련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상위카테고리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언론기사</a:t>
                      </a:r>
                      <a:r>
                        <a:rPr lang="en-US" altLang="ko-KR" sz="900" dirty="0" smtClean="0"/>
                        <a:t>/SNS </a:t>
                      </a:r>
                      <a:r>
                        <a:rPr lang="ko-KR" altLang="en-US" sz="900" dirty="0" smtClean="0"/>
                        <a:t>등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카테고리별</a:t>
                      </a:r>
                      <a:r>
                        <a:rPr lang="ko-KR" altLang="en-US" sz="900" dirty="0" smtClean="0"/>
                        <a:t> 여론동향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천만상상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정책제안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7"/>
            <a:ext cx="348689" cy="5334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5334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SNS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1949434" y="3414049"/>
            <a:ext cx="1720456" cy="157758"/>
            <a:chOff x="2473824" y="3434926"/>
            <a:chExt cx="1138204" cy="157758"/>
          </a:xfrm>
        </p:grpSpPr>
        <p:sp>
          <p:nvSpPr>
            <p:cNvPr id="213" name="직사각형 212"/>
            <p:cNvSpPr/>
            <p:nvPr/>
          </p:nvSpPr>
          <p:spPr>
            <a:xfrm>
              <a:off x="3258468" y="34349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sentiment</a:t>
              </a:r>
              <a:endParaRPr lang="ko-KR" altLang="en-US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2826420" y="34349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engagement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2473824" y="34349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buzz</a:t>
              </a:r>
              <a:endParaRPr lang="ko-KR" altLang="en-US" sz="6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512268" y="3714071"/>
            <a:ext cx="2981999" cy="561711"/>
            <a:chOff x="489357" y="3721691"/>
            <a:chExt cx="2981999" cy="561711"/>
          </a:xfrm>
        </p:grpSpPr>
        <p:sp>
          <p:nvSpPr>
            <p:cNvPr id="210" name="직사각형 20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524357" y="4361814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/>
          <p:cNvGrpSpPr/>
          <p:nvPr/>
        </p:nvGrpSpPr>
        <p:grpSpPr>
          <a:xfrm>
            <a:off x="3494267" y="3670482"/>
            <a:ext cx="287329" cy="1806398"/>
            <a:chOff x="9883204" y="3796068"/>
            <a:chExt cx="287329" cy="1987038"/>
          </a:xfrm>
        </p:grpSpPr>
        <p:sp>
          <p:nvSpPr>
            <p:cNvPr id="199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01" name="그룹 200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3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04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30" name="그룹 229"/>
          <p:cNvGrpSpPr/>
          <p:nvPr/>
        </p:nvGrpSpPr>
        <p:grpSpPr>
          <a:xfrm>
            <a:off x="512268" y="4455795"/>
            <a:ext cx="2981999" cy="561711"/>
            <a:chOff x="489357" y="3721691"/>
            <a:chExt cx="2981999" cy="561711"/>
          </a:xfrm>
        </p:grpSpPr>
        <p:sp>
          <p:nvSpPr>
            <p:cNvPr id="231" name="직사각형 23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234" name="직선 연결선 233"/>
          <p:cNvCxnSpPr/>
          <p:nvPr/>
        </p:nvCxnSpPr>
        <p:spPr>
          <a:xfrm>
            <a:off x="524357" y="5132280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그룹 234"/>
          <p:cNvGrpSpPr/>
          <p:nvPr/>
        </p:nvGrpSpPr>
        <p:grpSpPr>
          <a:xfrm>
            <a:off x="512268" y="5175462"/>
            <a:ext cx="2981999" cy="307746"/>
            <a:chOff x="489357" y="3721691"/>
            <a:chExt cx="2981999" cy="307746"/>
          </a:xfrm>
        </p:grpSpPr>
        <p:sp>
          <p:nvSpPr>
            <p:cNvPr id="236" name="직사각형 235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817214" y="2079906"/>
            <a:ext cx="3231163" cy="3401429"/>
            <a:chOff x="3817214" y="1801817"/>
            <a:chExt cx="3231163" cy="3401429"/>
          </a:xfrm>
        </p:grpSpPr>
        <p:grpSp>
          <p:nvGrpSpPr>
            <p:cNvPr id="27" name="그룹 26"/>
            <p:cNvGrpSpPr/>
            <p:nvPr/>
          </p:nvGrpSpPr>
          <p:grpSpPr>
            <a:xfrm>
              <a:off x="3817214" y="1839806"/>
              <a:ext cx="3183558" cy="157758"/>
              <a:chOff x="3817214" y="1839806"/>
              <a:chExt cx="3393829" cy="157758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5490237" y="1839806"/>
                <a:ext cx="753863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Category </a:t>
                </a:r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>
                <a:off x="4569021" y="1839806"/>
                <a:ext cx="921213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Category </a:t>
                </a:r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3817214" y="1839806"/>
                <a:ext cx="753863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Category 1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6249021" y="1839806"/>
                <a:ext cx="753863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Category </a:t>
                </a:r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002884" y="1839806"/>
                <a:ext cx="208159" cy="15775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9" name="그룹 238"/>
            <p:cNvGrpSpPr/>
            <p:nvPr/>
          </p:nvGrpSpPr>
          <p:grpSpPr>
            <a:xfrm>
              <a:off x="3917335" y="2096336"/>
              <a:ext cx="2797519" cy="561711"/>
              <a:chOff x="489357" y="3721691"/>
              <a:chExt cx="2797519" cy="561711"/>
            </a:xfrm>
          </p:grpSpPr>
          <p:sp>
            <p:nvSpPr>
              <p:cNvPr id="240" name="직사각형 239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>
                <a:off x="489358" y="3921715"/>
                <a:ext cx="2797518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43" name="직선 연결선 242"/>
            <p:cNvCxnSpPr/>
            <p:nvPr/>
          </p:nvCxnSpPr>
          <p:spPr>
            <a:xfrm>
              <a:off x="3929424" y="2744079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그룹 243"/>
            <p:cNvGrpSpPr/>
            <p:nvPr/>
          </p:nvGrpSpPr>
          <p:grpSpPr>
            <a:xfrm>
              <a:off x="3917335" y="2807536"/>
              <a:ext cx="2892073" cy="561711"/>
              <a:chOff x="489357" y="3721691"/>
              <a:chExt cx="2892073" cy="561711"/>
            </a:xfrm>
          </p:grpSpPr>
          <p:sp>
            <p:nvSpPr>
              <p:cNvPr id="245" name="직사각형 244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489358" y="3921715"/>
                <a:ext cx="2892072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48" name="직선 연결선 247"/>
            <p:cNvCxnSpPr/>
            <p:nvPr/>
          </p:nvCxnSpPr>
          <p:spPr>
            <a:xfrm>
              <a:off x="3929424" y="3455279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그룹 253"/>
            <p:cNvGrpSpPr/>
            <p:nvPr/>
          </p:nvGrpSpPr>
          <p:grpSpPr>
            <a:xfrm>
              <a:off x="3917334" y="3492928"/>
              <a:ext cx="2797519" cy="561711"/>
              <a:chOff x="489357" y="3721691"/>
              <a:chExt cx="2797519" cy="561711"/>
            </a:xfrm>
          </p:grpSpPr>
          <p:sp>
            <p:nvSpPr>
              <p:cNvPr id="255" name="직사각형 254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489357" y="3921715"/>
                <a:ext cx="279751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7" name="직사각형 256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58" name="직선 연결선 257"/>
            <p:cNvCxnSpPr/>
            <p:nvPr/>
          </p:nvCxnSpPr>
          <p:spPr>
            <a:xfrm>
              <a:off x="3929423" y="4140671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9" name="그룹 258"/>
            <p:cNvGrpSpPr/>
            <p:nvPr/>
          </p:nvGrpSpPr>
          <p:grpSpPr>
            <a:xfrm>
              <a:off x="3917334" y="4195661"/>
              <a:ext cx="2797519" cy="561711"/>
              <a:chOff x="489357" y="3721691"/>
              <a:chExt cx="2797519" cy="561711"/>
            </a:xfrm>
          </p:grpSpPr>
          <p:sp>
            <p:nvSpPr>
              <p:cNvPr id="260" name="직사각형 259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1" name="직사각형 260"/>
              <p:cNvSpPr/>
              <p:nvPr/>
            </p:nvSpPr>
            <p:spPr>
              <a:xfrm>
                <a:off x="489357" y="3921715"/>
                <a:ext cx="279751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2" name="직사각형 261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63" name="직선 연결선 262"/>
            <p:cNvCxnSpPr/>
            <p:nvPr/>
          </p:nvCxnSpPr>
          <p:spPr>
            <a:xfrm>
              <a:off x="3929423" y="4843404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4" name="그룹 263"/>
            <p:cNvGrpSpPr/>
            <p:nvPr/>
          </p:nvGrpSpPr>
          <p:grpSpPr>
            <a:xfrm>
              <a:off x="3917334" y="4872994"/>
              <a:ext cx="2797519" cy="307746"/>
              <a:chOff x="489357" y="3721691"/>
              <a:chExt cx="2797519" cy="307746"/>
            </a:xfrm>
          </p:grpSpPr>
          <p:sp>
            <p:nvSpPr>
              <p:cNvPr id="265" name="직사각형 264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>
                <a:off x="489358" y="3921715"/>
                <a:ext cx="2797518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</a:t>
                </a:r>
                <a:r>
                  <a:rPr lang="ko-KR" altLang="en-US" sz="700" dirty="0" smtClean="0"/>
                  <a:t>‘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70" name="AutoShape 38"/>
            <p:cNvSpPr>
              <a:spLocks noChangeArrowheads="1"/>
            </p:cNvSpPr>
            <p:nvPr/>
          </p:nvSpPr>
          <p:spPr bwMode="auto">
            <a:xfrm>
              <a:off x="6805510" y="2079906"/>
              <a:ext cx="144000" cy="31188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6736093" y="2044233"/>
              <a:ext cx="287258" cy="19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736164" y="5007388"/>
              <a:ext cx="287258" cy="195858"/>
              <a:chOff x="6736164" y="3441897"/>
              <a:chExt cx="287258" cy="195858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6736164" y="3441897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74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6821440" y="3456646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  <p:cxnSp>
          <p:nvCxnSpPr>
            <p:cNvPr id="275" name="직선 연결선 245"/>
            <p:cNvCxnSpPr>
              <a:cxnSpLocks noChangeShapeType="1"/>
            </p:cNvCxnSpPr>
            <p:nvPr/>
          </p:nvCxnSpPr>
          <p:spPr bwMode="auto">
            <a:xfrm>
              <a:off x="6821440" y="2248708"/>
              <a:ext cx="108000" cy="0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</p:cxnSp>
        <p:sp>
          <p:nvSpPr>
            <p:cNvPr id="28" name="직사각형 27"/>
            <p:cNvSpPr/>
            <p:nvPr/>
          </p:nvSpPr>
          <p:spPr>
            <a:xfrm>
              <a:off x="6761119" y="1801817"/>
              <a:ext cx="28725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7" name="직사각형 276"/>
          <p:cNvSpPr/>
          <p:nvPr/>
        </p:nvSpPr>
        <p:spPr>
          <a:xfrm>
            <a:off x="436385" y="1794600"/>
            <a:ext cx="3313699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이슈모니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</a:t>
            </a:r>
          </a:p>
        </p:txBody>
      </p:sp>
      <p:grpSp>
        <p:nvGrpSpPr>
          <p:cNvPr id="189" name="그룹 188"/>
          <p:cNvGrpSpPr/>
          <p:nvPr/>
        </p:nvGrpSpPr>
        <p:grpSpPr>
          <a:xfrm>
            <a:off x="505554" y="3414049"/>
            <a:ext cx="1138204" cy="157758"/>
            <a:chOff x="2473824" y="1847426"/>
            <a:chExt cx="1138204" cy="157758"/>
          </a:xfrm>
        </p:grpSpPr>
        <p:sp>
          <p:nvSpPr>
            <p:cNvPr id="216" name="직사각형 215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sp>
        <p:nvSpPr>
          <p:cNvPr id="281" name="직사각형 280"/>
          <p:cNvSpPr/>
          <p:nvPr/>
        </p:nvSpPr>
        <p:spPr>
          <a:xfrm>
            <a:off x="505554" y="2320224"/>
            <a:ext cx="3160298" cy="10297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2" name="직선 연결선 281"/>
          <p:cNvCxnSpPr/>
          <p:nvPr/>
        </p:nvCxnSpPr>
        <p:spPr>
          <a:xfrm>
            <a:off x="505554" y="2323961"/>
            <a:ext cx="3160298" cy="1020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 flipH="1">
            <a:off x="505554" y="2323961"/>
            <a:ext cx="3160298" cy="1020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/>
          <p:cNvSpPr/>
          <p:nvPr/>
        </p:nvSpPr>
        <p:spPr>
          <a:xfrm>
            <a:off x="2366230" y="2546402"/>
            <a:ext cx="1115293" cy="5774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buzz/engagement/sentiment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287" name="직사각형 286"/>
          <p:cNvSpPr/>
          <p:nvPr/>
        </p:nvSpPr>
        <p:spPr>
          <a:xfrm>
            <a:off x="509895" y="2096335"/>
            <a:ext cx="569283" cy="1427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288" name="직사각형 287"/>
          <p:cNvSpPr/>
          <p:nvPr/>
        </p:nvSpPr>
        <p:spPr>
          <a:xfrm>
            <a:off x="1087745" y="2096335"/>
            <a:ext cx="569283" cy="1427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289" name="직사각형 288"/>
          <p:cNvSpPr/>
          <p:nvPr/>
        </p:nvSpPr>
        <p:spPr>
          <a:xfrm>
            <a:off x="1659245" y="2096335"/>
            <a:ext cx="569283" cy="1427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0" name="직사각형 289"/>
          <p:cNvSpPr/>
          <p:nvPr/>
        </p:nvSpPr>
        <p:spPr>
          <a:xfrm>
            <a:off x="2229475" y="2096335"/>
            <a:ext cx="569283" cy="1427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2366230" y="4172002"/>
            <a:ext cx="1115293" cy="5774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444151" y="204423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3" name="타원 292"/>
          <p:cNvSpPr/>
          <p:nvPr/>
        </p:nvSpPr>
        <p:spPr>
          <a:xfrm>
            <a:off x="444151" y="233633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4" name="타원 293"/>
          <p:cNvSpPr/>
          <p:nvPr/>
        </p:nvSpPr>
        <p:spPr>
          <a:xfrm>
            <a:off x="444151" y="370158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1797734"/>
            <a:ext cx="3297559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774091" y="204423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57289" y="3663595"/>
            <a:ext cx="3329971" cy="1861207"/>
            <a:chOff x="7057289" y="1796274"/>
            <a:chExt cx="3329971" cy="1861207"/>
          </a:xfrm>
        </p:grpSpPr>
        <p:sp>
          <p:nvSpPr>
            <p:cNvPr id="297" name="직사각형 296"/>
            <p:cNvSpPr/>
            <p:nvPr/>
          </p:nvSpPr>
          <p:spPr>
            <a:xfrm>
              <a:off x="7057289" y="179627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소통장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0099228" y="2288479"/>
              <a:ext cx="287329" cy="1289945"/>
              <a:chOff x="10048495" y="2092269"/>
              <a:chExt cx="287329" cy="3345783"/>
            </a:xfrm>
          </p:grpSpPr>
          <p:sp>
            <p:nvSpPr>
              <p:cNvPr id="303" name="AutoShape 38"/>
              <p:cNvSpPr>
                <a:spLocks noChangeArrowheads="1"/>
              </p:cNvSpPr>
              <p:nvPr/>
            </p:nvSpPr>
            <p:spPr bwMode="auto">
              <a:xfrm>
                <a:off x="10117912" y="2127941"/>
                <a:ext cx="144000" cy="331011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4" name="TextBox 303"/>
              <p:cNvSpPr txBox="1"/>
              <p:nvPr/>
            </p:nvSpPr>
            <p:spPr>
              <a:xfrm>
                <a:off x="10048495" y="2092269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10048566" y="4973072"/>
                <a:ext cx="287258" cy="1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0133842" y="2611795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0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0133842" y="504115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3298"/>
            <a:stretch/>
          </p:blipFill>
          <p:spPr bwMode="auto">
            <a:xfrm>
              <a:off x="7102865" y="1999512"/>
              <a:ext cx="2996434" cy="1657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타원 108"/>
            <p:cNvSpPr/>
            <p:nvPr/>
          </p:nvSpPr>
          <p:spPr>
            <a:xfrm>
              <a:off x="709641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057289" y="1798328"/>
            <a:ext cx="3329971" cy="1849008"/>
            <a:chOff x="7057289" y="3657481"/>
            <a:chExt cx="3329971" cy="1849008"/>
          </a:xfrm>
        </p:grpSpPr>
        <p:sp>
          <p:nvSpPr>
            <p:cNvPr id="298" name="직사각형 297"/>
            <p:cNvSpPr/>
            <p:nvPr/>
          </p:nvSpPr>
          <p:spPr>
            <a:xfrm>
              <a:off x="7057289" y="3657481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정책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소통장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5"/>
            <a:stretch/>
          </p:blipFill>
          <p:spPr bwMode="auto">
            <a:xfrm>
              <a:off x="7197633" y="4231424"/>
              <a:ext cx="868453" cy="1275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166" y="4243554"/>
              <a:ext cx="893591" cy="1215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945" y="4233549"/>
              <a:ext cx="882161" cy="1246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직사각형 120"/>
            <p:cNvSpPr/>
            <p:nvPr/>
          </p:nvSpPr>
          <p:spPr>
            <a:xfrm>
              <a:off x="7176212" y="3937751"/>
              <a:ext cx="509755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시민자유제안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9557462" y="3937751"/>
              <a:ext cx="424796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시민대화방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7176132" y="4167388"/>
              <a:ext cx="308193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9163124" y="3978646"/>
              <a:ext cx="0" cy="145070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/>
            <p:cNvSpPr/>
            <p:nvPr/>
          </p:nvSpPr>
          <p:spPr>
            <a:xfrm>
              <a:off x="7096411" y="385779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9199531" y="385779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315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3074" y="136798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 구조도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-33734" y="518483"/>
            <a:ext cx="105312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8075" y="2698178"/>
            <a:ext cx="3863412" cy="335444"/>
            <a:chOff x="525167" y="5292799"/>
            <a:chExt cx="6646612" cy="335444"/>
          </a:xfrm>
        </p:grpSpPr>
        <p:sp>
          <p:nvSpPr>
            <p:cNvPr id="10" name="직사각형 9"/>
            <p:cNvSpPr/>
            <p:nvPr/>
          </p:nvSpPr>
          <p:spPr>
            <a:xfrm>
              <a:off x="1674292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25167" y="5292799"/>
              <a:ext cx="1035074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38250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939517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041434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36706" y="5295531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442939" y="199595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꺾인 연결선 62"/>
          <p:cNvCxnSpPr>
            <a:stCxn id="62" idx="2"/>
            <a:endCxn id="12" idx="0"/>
          </p:cNvCxnSpPr>
          <p:nvPr/>
        </p:nvCxnSpPr>
        <p:spPr>
          <a:xfrm rot="5400000">
            <a:off x="1060181" y="1694715"/>
            <a:ext cx="342181" cy="166474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2" idx="2"/>
            <a:endCxn id="16" idx="0"/>
          </p:cNvCxnSpPr>
          <p:nvPr/>
        </p:nvCxnSpPr>
        <p:spPr>
          <a:xfrm rot="16200000" flipH="1">
            <a:off x="2689697" y="1729943"/>
            <a:ext cx="344913" cy="15970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7" name="직선 연결선 14346"/>
          <p:cNvCxnSpPr>
            <a:endCxn id="10" idx="0"/>
          </p:cNvCxnSpPr>
          <p:nvPr/>
        </p:nvCxnSpPr>
        <p:spPr>
          <a:xfrm>
            <a:off x="1066838" y="2528452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743401" y="2528452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383524" y="2528452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024024" y="2528452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077204" y="199595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693179" y="199595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6" name="꺾인 연결선 115"/>
          <p:cNvCxnSpPr>
            <a:stCxn id="115" idx="2"/>
          </p:cNvCxnSpPr>
          <p:nvPr/>
        </p:nvCxnSpPr>
        <p:spPr>
          <a:xfrm rot="5400000">
            <a:off x="6332610" y="1716902"/>
            <a:ext cx="342181" cy="16203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115" idx="2"/>
          </p:cNvCxnSpPr>
          <p:nvPr/>
        </p:nvCxnSpPr>
        <p:spPr>
          <a:xfrm rot="16200000" flipH="1">
            <a:off x="7838808" y="1831069"/>
            <a:ext cx="342181" cy="13920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6457350" y="2538259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7312769" y="2538259"/>
            <a:ext cx="1" cy="169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>
            <a:endCxn id="146" idx="0"/>
          </p:cNvCxnSpPr>
          <p:nvPr/>
        </p:nvCxnSpPr>
        <p:spPr>
          <a:xfrm>
            <a:off x="7970674" y="2538259"/>
            <a:ext cx="249" cy="650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5348314" y="3188310"/>
            <a:ext cx="3702801" cy="332712"/>
            <a:chOff x="525167" y="5292799"/>
            <a:chExt cx="5551340" cy="332712"/>
          </a:xfrm>
        </p:grpSpPr>
        <p:sp>
          <p:nvSpPr>
            <p:cNvPr id="143" name="직사각형 142"/>
            <p:cNvSpPr/>
            <p:nvPr/>
          </p:nvSpPr>
          <p:spPr>
            <a:xfrm>
              <a:off x="1674292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보건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25167" y="5292799"/>
              <a:ext cx="1035074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문화관광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2838250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939517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교통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5041434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일반행정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5348314" y="2698176"/>
            <a:ext cx="3702801" cy="332712"/>
            <a:chOff x="525167" y="5292799"/>
            <a:chExt cx="5551340" cy="332712"/>
          </a:xfrm>
        </p:grpSpPr>
        <p:sp>
          <p:nvSpPr>
            <p:cNvPr id="150" name="직사각형 149"/>
            <p:cNvSpPr/>
            <p:nvPr/>
          </p:nvSpPr>
          <p:spPr>
            <a:xfrm>
              <a:off x="1674292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산업경제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25167" y="5292799"/>
              <a:ext cx="1035074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복지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2838250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안전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939517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도시관리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041434" y="5292799"/>
              <a:ext cx="1035073" cy="3327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55" name="직선 연결선 154"/>
          <p:cNvCxnSpPr>
            <a:stCxn id="154" idx="2"/>
          </p:cNvCxnSpPr>
          <p:nvPr/>
        </p:nvCxnSpPr>
        <p:spPr>
          <a:xfrm flipH="1">
            <a:off x="8705913" y="3030888"/>
            <a:ext cx="1" cy="157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 flipH="1">
            <a:off x="7316941" y="3030888"/>
            <a:ext cx="1" cy="157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 flipH="1">
            <a:off x="6459994" y="3030888"/>
            <a:ext cx="1" cy="157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flipH="1">
            <a:off x="5693516" y="3030888"/>
            <a:ext cx="1" cy="157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9025551" y="199595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4264600" y="828303"/>
            <a:ext cx="1934607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4368" name="꺾인 연결선 14367"/>
          <p:cNvCxnSpPr>
            <a:stCxn id="160" idx="0"/>
            <a:endCxn id="62" idx="0"/>
          </p:cNvCxnSpPr>
          <p:nvPr/>
        </p:nvCxnSpPr>
        <p:spPr>
          <a:xfrm rot="16200000" flipH="1" flipV="1">
            <a:off x="5854949" y="-1795350"/>
            <a:ext cx="2" cy="7582612"/>
          </a:xfrm>
          <a:prstGeom prst="bentConnector3">
            <a:avLst>
              <a:gd name="adj1" fmla="val -114300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80" name="직선 연결선 14379"/>
          <p:cNvCxnSpPr>
            <a:stCxn id="174" idx="2"/>
          </p:cNvCxnSpPr>
          <p:nvPr/>
        </p:nvCxnSpPr>
        <p:spPr>
          <a:xfrm>
            <a:off x="5231904" y="1188343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endCxn id="115" idx="0"/>
          </p:cNvCxnSpPr>
          <p:nvPr/>
        </p:nvCxnSpPr>
        <p:spPr>
          <a:xfrm flipH="1">
            <a:off x="7313884" y="1764407"/>
            <a:ext cx="3058" cy="2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>
            <a:endCxn id="87" idx="0"/>
          </p:cNvCxnSpPr>
          <p:nvPr/>
        </p:nvCxnSpPr>
        <p:spPr>
          <a:xfrm>
            <a:off x="4697908" y="1764407"/>
            <a:ext cx="1" cy="23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05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공통기능설명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영상통화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키네틱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7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7" y="1798475"/>
            <a:ext cx="6621461" cy="376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공통기능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819286"/>
            <a:ext cx="556924" cy="1918516"/>
            <a:chOff x="837265" y="1412298"/>
            <a:chExt cx="510895" cy="25091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구급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시설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화재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837265" y="1412298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난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12" y="4207837"/>
            <a:ext cx="1010808" cy="5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1265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음성인식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지도확대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err="1" smtClean="0"/>
                        <a:t>정방향</a:t>
                      </a:r>
                      <a:r>
                        <a:rPr lang="ko-KR" altLang="en-US" sz="900" dirty="0" smtClean="0"/>
                        <a:t> 지도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담당자연결 버튼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영상전화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화면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메신저 선택 </a:t>
                      </a:r>
                      <a:r>
                        <a:rPr lang="ko-KR" altLang="en-US" sz="900" dirty="0" err="1" smtClean="0"/>
                        <a:t>레이어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영상전화 팝업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3" name="그룹 82"/>
          <p:cNvGrpSpPr/>
          <p:nvPr/>
        </p:nvGrpSpPr>
        <p:grpSpPr>
          <a:xfrm>
            <a:off x="7218908" y="4045367"/>
            <a:ext cx="3029992" cy="1374357"/>
            <a:chOff x="7218908" y="3954121"/>
            <a:chExt cx="893428" cy="690606"/>
          </a:xfrm>
        </p:grpSpPr>
        <p:sp>
          <p:nvSpPr>
            <p:cNvPr id="84" name="직사각형 83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7722965" y="4563396"/>
            <a:ext cx="1999662" cy="3488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213111"/>
            <a:ext cx="2101576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봉천동 일대 한파주의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210329"/>
            <a:ext cx="792088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204485"/>
            <a:ext cx="490711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4490" y="3475832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099539" y="2035187"/>
            <a:ext cx="1775553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035186"/>
            <a:ext cx="731000" cy="16454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035187"/>
            <a:ext cx="716389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직사각형 146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1512716" y="2129101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39996"/>
                <a:gd name="adj2" fmla="val 68603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</p:grpSp>
      <p:cxnSp>
        <p:nvCxnSpPr>
          <p:cNvPr id="165" name="직선 연결선 164"/>
          <p:cNvCxnSpPr/>
          <p:nvPr/>
        </p:nvCxnSpPr>
        <p:spPr>
          <a:xfrm>
            <a:off x="1520070" y="2353707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86528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09" y="5276102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타원 77"/>
          <p:cNvSpPr/>
          <p:nvPr/>
        </p:nvSpPr>
        <p:spPr>
          <a:xfrm>
            <a:off x="821682" y="511649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251480" y="349168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81738800" descr="EMB0000098845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19" y="1798475"/>
            <a:ext cx="3288804" cy="205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타원 87"/>
          <p:cNvSpPr/>
          <p:nvPr/>
        </p:nvSpPr>
        <p:spPr>
          <a:xfrm>
            <a:off x="3712829" y="18208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560017" y="2171466"/>
            <a:ext cx="915498" cy="1096980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0" name="사각형 설명선 89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전화연결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메신저</a:t>
              </a:r>
            </a:p>
          </p:txBody>
        </p:sp>
      </p:grpSp>
      <p:sp>
        <p:nvSpPr>
          <p:cNvPr id="95" name="타원 94"/>
          <p:cNvSpPr/>
          <p:nvPr/>
        </p:nvSpPr>
        <p:spPr>
          <a:xfrm>
            <a:off x="3304981" y="309283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7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67292"/>
              </p:ext>
            </p:extLst>
          </p:nvPr>
        </p:nvGraphicFramePr>
        <p:xfrm>
          <a:off x="306140" y="684287"/>
          <a:ext cx="10081120" cy="61796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6184"/>
                <a:gridCol w="2167347"/>
                <a:gridCol w="3881325"/>
              </a:tblGrid>
              <a:tr h="280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화면</a:t>
                      </a:r>
                      <a:r>
                        <a:rPr lang="en-US" altLang="ko-KR" sz="900" dirty="0" smtClean="0"/>
                        <a:t>ID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실시간도시현황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도로교통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도로소통상황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상수도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4132" y="125766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업무기능분해도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0" y="518483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3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123658" y="1845502"/>
            <a:ext cx="3201442" cy="1697797"/>
            <a:chOff x="7123658" y="1845502"/>
            <a:chExt cx="3480736" cy="1697797"/>
          </a:xfrm>
        </p:grpSpPr>
        <p:grpSp>
          <p:nvGrpSpPr>
            <p:cNvPr id="3" name="그룹 2"/>
            <p:cNvGrpSpPr/>
            <p:nvPr/>
          </p:nvGrpSpPr>
          <p:grpSpPr>
            <a:xfrm>
              <a:off x="7123658" y="1847850"/>
              <a:ext cx="1118536" cy="1695449"/>
              <a:chOff x="7123658" y="2035593"/>
              <a:chExt cx="1118536" cy="1951399"/>
            </a:xfrm>
          </p:grpSpPr>
          <p:grpSp>
            <p:nvGrpSpPr>
              <p:cNvPr id="88" name="그룹 87"/>
              <p:cNvGrpSpPr/>
              <p:nvPr/>
            </p:nvGrpSpPr>
            <p:grpSpPr>
              <a:xfrm>
                <a:off x="7123658" y="2035593"/>
                <a:ext cx="1118536" cy="592910"/>
                <a:chOff x="7218908" y="3954121"/>
                <a:chExt cx="893428" cy="690606"/>
              </a:xfrm>
            </p:grpSpPr>
            <p:sp>
              <p:nvSpPr>
                <p:cNvPr id="89" name="직사각형 88"/>
                <p:cNvSpPr/>
                <p:nvPr/>
              </p:nvSpPr>
              <p:spPr>
                <a:xfrm>
                  <a:off x="7218908" y="3954121"/>
                  <a:ext cx="893428" cy="6906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90" name="직선 연결선 89"/>
                <p:cNvCxnSpPr/>
                <p:nvPr/>
              </p:nvCxnSpPr>
              <p:spPr>
                <a:xfrm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/>
                <p:nvPr/>
              </p:nvCxnSpPr>
              <p:spPr>
                <a:xfrm flipH="1"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그룹 91"/>
              <p:cNvGrpSpPr/>
              <p:nvPr/>
            </p:nvGrpSpPr>
            <p:grpSpPr>
              <a:xfrm>
                <a:off x="7123658" y="2715537"/>
                <a:ext cx="1118536" cy="1271455"/>
                <a:chOff x="7218908" y="3954121"/>
                <a:chExt cx="893428" cy="148095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7218908" y="3954121"/>
                  <a:ext cx="893428" cy="6906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H="1">
                  <a:off x="7218908" y="3954121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직사각형 100"/>
                <p:cNvSpPr/>
                <p:nvPr/>
              </p:nvSpPr>
              <p:spPr>
                <a:xfrm>
                  <a:off x="7218908" y="4744472"/>
                  <a:ext cx="893428" cy="6906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02" name="직선 연결선 101"/>
                <p:cNvCxnSpPr/>
                <p:nvPr/>
              </p:nvCxnSpPr>
              <p:spPr>
                <a:xfrm>
                  <a:off x="7218908" y="4744472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/>
                <p:cNvCxnSpPr/>
                <p:nvPr/>
              </p:nvCxnSpPr>
              <p:spPr>
                <a:xfrm flipH="1">
                  <a:off x="7218908" y="4744472"/>
                  <a:ext cx="893428" cy="6906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그룹 4"/>
            <p:cNvGrpSpPr/>
            <p:nvPr/>
          </p:nvGrpSpPr>
          <p:grpSpPr>
            <a:xfrm>
              <a:off x="8304758" y="1845502"/>
              <a:ext cx="1118536" cy="1695449"/>
              <a:chOff x="7123658" y="3712402"/>
              <a:chExt cx="1118536" cy="1695449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7123658" y="3712402"/>
                <a:ext cx="1118536" cy="1695449"/>
                <a:chOff x="7123658" y="2035593"/>
                <a:chExt cx="1118536" cy="1951399"/>
              </a:xfrm>
            </p:grpSpPr>
            <p:grpSp>
              <p:nvGrpSpPr>
                <p:cNvPr id="129" name="그룹 128"/>
                <p:cNvGrpSpPr/>
                <p:nvPr/>
              </p:nvGrpSpPr>
              <p:grpSpPr>
                <a:xfrm>
                  <a:off x="7123658" y="2035593"/>
                  <a:ext cx="1118536" cy="592910"/>
                  <a:chOff x="7218908" y="3954121"/>
                  <a:chExt cx="893428" cy="690606"/>
                </a:xfrm>
              </p:grpSpPr>
              <p:sp>
                <p:nvSpPr>
                  <p:cNvPr id="175" name="직사각형 174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81" name="직선 연결선 180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직선 연결선 181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" name="그룹 131"/>
                <p:cNvGrpSpPr/>
                <p:nvPr/>
              </p:nvGrpSpPr>
              <p:grpSpPr>
                <a:xfrm>
                  <a:off x="7123658" y="2715537"/>
                  <a:ext cx="1118536" cy="1271455"/>
                  <a:chOff x="7218908" y="3954121"/>
                  <a:chExt cx="893428" cy="1480957"/>
                </a:xfrm>
              </p:grpSpPr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7218908" y="4744472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3" name="TextBox 182"/>
              <p:cNvSpPr txBox="1"/>
              <p:nvPr/>
            </p:nvSpPr>
            <p:spPr>
              <a:xfrm>
                <a:off x="7300442" y="3866454"/>
                <a:ext cx="74818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서울시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외국인관광</a:t>
                </a:r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객</a:t>
                </a: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7300442" y="4396261"/>
                <a:ext cx="74818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공공임대주택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공급확</a:t>
                </a:r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7300442" y="5013727"/>
                <a:ext cx="74818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꾸미고 꾸미는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학교 화장실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6" name="그룹 215"/>
            <p:cNvGrpSpPr/>
            <p:nvPr/>
          </p:nvGrpSpPr>
          <p:grpSpPr>
            <a:xfrm>
              <a:off x="9485858" y="1845502"/>
              <a:ext cx="1118536" cy="1695449"/>
              <a:chOff x="7123658" y="3712402"/>
              <a:chExt cx="1118536" cy="1695449"/>
            </a:xfrm>
          </p:grpSpPr>
          <p:grpSp>
            <p:nvGrpSpPr>
              <p:cNvPr id="217" name="그룹 216"/>
              <p:cNvGrpSpPr/>
              <p:nvPr/>
            </p:nvGrpSpPr>
            <p:grpSpPr>
              <a:xfrm>
                <a:off x="7123658" y="3712402"/>
                <a:ext cx="1118536" cy="1695449"/>
                <a:chOff x="7123658" y="2035593"/>
                <a:chExt cx="1118536" cy="1951399"/>
              </a:xfrm>
            </p:grpSpPr>
            <p:grpSp>
              <p:nvGrpSpPr>
                <p:cNvPr id="221" name="그룹 220"/>
                <p:cNvGrpSpPr/>
                <p:nvPr/>
              </p:nvGrpSpPr>
              <p:grpSpPr>
                <a:xfrm>
                  <a:off x="7123658" y="2035593"/>
                  <a:ext cx="1118536" cy="592910"/>
                  <a:chOff x="7218908" y="3954121"/>
                  <a:chExt cx="893428" cy="690606"/>
                </a:xfrm>
              </p:grpSpPr>
              <p:sp>
                <p:nvSpPr>
                  <p:cNvPr id="229" name="직사각형 228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230" name="직선 연결선 229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직선 연결선 230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그룹 221"/>
                <p:cNvGrpSpPr/>
                <p:nvPr/>
              </p:nvGrpSpPr>
              <p:grpSpPr>
                <a:xfrm>
                  <a:off x="7123658" y="2715537"/>
                  <a:ext cx="1118536" cy="1271455"/>
                  <a:chOff x="7218908" y="3954121"/>
                  <a:chExt cx="893428" cy="1480957"/>
                </a:xfrm>
              </p:grpSpPr>
              <p:sp>
                <p:nvSpPr>
                  <p:cNvPr id="223" name="직사각형 222"/>
                  <p:cNvSpPr/>
                  <p:nvPr/>
                </p:nvSpPr>
                <p:spPr>
                  <a:xfrm>
                    <a:off x="7218908" y="3954121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224" name="직선 연결선 223"/>
                  <p:cNvCxnSpPr/>
                  <p:nvPr/>
                </p:nvCxnSpPr>
                <p:spPr>
                  <a:xfrm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직선 연결선 224"/>
                  <p:cNvCxnSpPr/>
                  <p:nvPr/>
                </p:nvCxnSpPr>
                <p:spPr>
                  <a:xfrm flipH="1">
                    <a:off x="7218908" y="3954121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6" name="직사각형 225"/>
                  <p:cNvSpPr/>
                  <p:nvPr/>
                </p:nvSpPr>
                <p:spPr>
                  <a:xfrm>
                    <a:off x="7218908" y="4744472"/>
                    <a:ext cx="893428" cy="690606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227" name="직선 연결선 226"/>
                  <p:cNvCxnSpPr/>
                  <p:nvPr/>
                </p:nvCxnSpPr>
                <p:spPr>
                  <a:xfrm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직선 연결선 227"/>
                  <p:cNvCxnSpPr/>
                  <p:nvPr/>
                </p:nvCxnSpPr>
                <p:spPr>
                  <a:xfrm flipH="1">
                    <a:off x="7218908" y="4744472"/>
                    <a:ext cx="893428" cy="6906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18" name="TextBox 217"/>
              <p:cNvSpPr txBox="1"/>
              <p:nvPr/>
            </p:nvSpPr>
            <p:spPr>
              <a:xfrm>
                <a:off x="7300442" y="3804898"/>
                <a:ext cx="7481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공공부문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비정규직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정규직화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7300442" y="4449633"/>
                <a:ext cx="74818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환자안심병원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병상수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확대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7300442" y="5013727"/>
                <a:ext cx="74818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올빼미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104305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버스노</a:t>
                </a:r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선</a:t>
                </a:r>
                <a:endPara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7" y="1798475"/>
            <a:ext cx="6621461" cy="376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543356"/>
            <a:ext cx="556924" cy="2294259"/>
            <a:chOff x="837265" y="1412298"/>
            <a:chExt cx="510895" cy="30005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환경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837265" y="1412298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37265" y="3410481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현황</a:t>
              </a:r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837265" y="3908769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6871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실시간도시현황</a:t>
                      </a:r>
                      <a:r>
                        <a:rPr lang="ko-KR" altLang="en-US" sz="900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 및 상세정보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원순씨 </a:t>
                      </a:r>
                      <a:r>
                        <a:rPr lang="en-US" altLang="ko-KR" sz="900" dirty="0" smtClean="0"/>
                        <a:t>#</a:t>
                      </a:r>
                      <a:r>
                        <a:rPr lang="ko-KR" altLang="en-US" sz="900" dirty="0" smtClean="0"/>
                        <a:t>해시태그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실시간 도시현황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300442" y="2043865"/>
            <a:ext cx="748184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채무감소현황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00442" y="2573672"/>
            <a:ext cx="74818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국공립어린이집수확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00442" y="3191138"/>
            <a:ext cx="74818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찾아가는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동주민센터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959" y="3373059"/>
            <a:ext cx="1180516" cy="202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31" y="5154678"/>
            <a:ext cx="3232824" cy="25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23457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" name="직사각형 253"/>
          <p:cNvSpPr/>
          <p:nvPr/>
        </p:nvSpPr>
        <p:spPr>
          <a:xfrm>
            <a:off x="7064375" y="3669192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</a:p>
        </p:txBody>
      </p:sp>
      <p:sp>
        <p:nvSpPr>
          <p:cNvPr id="256" name="직사각형 255"/>
          <p:cNvSpPr/>
          <p:nvPr/>
        </p:nvSpPr>
        <p:spPr>
          <a:xfrm>
            <a:off x="8953500" y="3924300"/>
            <a:ext cx="137160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8899861" y="3925227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7115175" y="3924300"/>
            <a:ext cx="1771650" cy="1524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7115175" y="3925227"/>
            <a:ext cx="1452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523952" y="246355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5588157" y="331324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" name="타원 262"/>
          <p:cNvSpPr/>
          <p:nvPr/>
        </p:nvSpPr>
        <p:spPr>
          <a:xfrm>
            <a:off x="7074483" y="179630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4" name="타원 263"/>
          <p:cNvSpPr/>
          <p:nvPr/>
        </p:nvSpPr>
        <p:spPr>
          <a:xfrm>
            <a:off x="7074483" y="37887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33448" y="1120827"/>
            <a:ext cx="2640124" cy="4749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작성중</a:t>
            </a:r>
            <a:endParaRPr lang="ko-KR" altLang="en-US" sz="14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916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7" y="1798475"/>
            <a:ext cx="6621461" cy="376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071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링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819286"/>
            <a:ext cx="556924" cy="1918516"/>
            <a:chOff x="837265" y="1412298"/>
            <a:chExt cx="510895" cy="25091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구급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시설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화재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837265" y="1412298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</a:p>
          </p:txBody>
        </p: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12" y="4207837"/>
            <a:ext cx="1010808" cy="5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1233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err="1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타원 3"/>
          <p:cNvSpPr/>
          <p:nvPr/>
        </p:nvSpPr>
        <p:spPr>
          <a:xfrm>
            <a:off x="533510" y="281197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462194" y="400008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7218908" y="4045367"/>
            <a:ext cx="3029992" cy="1374357"/>
            <a:chOff x="7218908" y="3954121"/>
            <a:chExt cx="893428" cy="690606"/>
          </a:xfrm>
        </p:grpSpPr>
        <p:sp>
          <p:nvSpPr>
            <p:cNvPr id="84" name="직사각형 83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7722965" y="4563396"/>
            <a:ext cx="1999662" cy="3488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213111"/>
            <a:ext cx="2101576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봉천동 일대 한파주의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210329"/>
            <a:ext cx="792088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204485"/>
            <a:ext cx="490711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23457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099539" y="2035187"/>
            <a:ext cx="1775553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035186"/>
            <a:ext cx="731000" cy="16454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035187"/>
            <a:ext cx="716389" cy="1639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7" name="직사각형 146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176933" y="1995289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345479" y="2002126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337175" y="2002126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369907" y="2280222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176935" y="2210370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176935" y="2940087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/>
          <p:cNvSpPr/>
          <p:nvPr/>
        </p:nvSpPr>
        <p:spPr>
          <a:xfrm>
            <a:off x="1158179" y="4359899"/>
            <a:ext cx="607171" cy="385411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소방서</a:t>
            </a:r>
            <a:endParaRPr lang="en-US" altLang="ko-KR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병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1774875" y="4359899"/>
            <a:ext cx="607171" cy="385411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구호소</a:t>
            </a:r>
            <a:endParaRPr lang="en-US" altLang="ko-KR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대피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</a:t>
            </a:r>
            <a:endParaRPr lang="ko-KR" altLang="en-US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2382046" y="4359899"/>
            <a:ext cx="607171" cy="385411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종합방</a:t>
            </a:r>
            <a:r>
              <a:rPr lang="ko-KR" altLang="en-US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</a:t>
            </a:r>
            <a:endParaRPr lang="ko-KR" altLang="en-US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2977111" y="4359899"/>
            <a:ext cx="607171" cy="385411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소방</a:t>
            </a:r>
            <a:endParaRPr lang="en-US" altLang="ko-KR" sz="7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대상물</a:t>
            </a:r>
          </a:p>
        </p:txBody>
      </p:sp>
      <p:sp>
        <p:nvSpPr>
          <p:cNvPr id="170" name="타원 169"/>
          <p:cNvSpPr/>
          <p:nvPr/>
        </p:nvSpPr>
        <p:spPr>
          <a:xfrm>
            <a:off x="540823" y="465800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3206303" y="319585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891795" y="3208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05866" y="3208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타원 175"/>
          <p:cNvSpPr/>
          <p:nvPr/>
        </p:nvSpPr>
        <p:spPr>
          <a:xfrm>
            <a:off x="7058024" y="185206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7058024" y="371742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96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14000"/>
              </p:ext>
            </p:extLst>
          </p:nvPr>
        </p:nvGraphicFramePr>
        <p:xfrm>
          <a:off x="424212" y="4259119"/>
          <a:ext cx="3328638" cy="12810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6024"/>
                <a:gridCol w="2582614"/>
              </a:tblGrid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도로함몰에 따른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 인명피해 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8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 발생 일시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2016.11.03 13:20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67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r>
                        <a:rPr lang="ko-KR" altLang="en-US" sz="7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번출구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도로가 함몰되면서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상수관이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파열되어 인근 지역 교통통제 중이며 지나가던 행인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부상으로응급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80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도로교통과 홍길동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소방방재센터 김길동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15" y="5401813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1798108"/>
            <a:ext cx="3303996" cy="211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0714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067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사고지역 위치표시 팝업 상세정보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추이 및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사고명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발생일시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내용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관련기사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담당자선택 시 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메신저 연결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해시태그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시간대별 대응현황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현장사진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089" y="3666288"/>
            <a:ext cx="3363421" cy="609599"/>
            <a:chOff x="414556" y="3044115"/>
            <a:chExt cx="3358125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7245" y="3044115"/>
              <a:ext cx="3295259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48199"/>
              <a:ext cx="2661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도로함몰에 따른 </a:t>
              </a:r>
              <a:r>
                <a:rPr lang="ko-KR" altLang="en-US" sz="9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</a:t>
              </a:r>
              <a:r>
                <a:rPr lang="ko-KR" altLang="en-US" sz="9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 인명피해 발생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33498"/>
              <a:ext cx="3358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번출구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도로가 함몰되면서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상수관이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파열되어 인근 지역 교통통제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중이며 지나가던 행인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부상으로응급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후송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1781034"/>
            <a:ext cx="3304487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상세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해당사고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발생일시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78690" y="2066087"/>
            <a:ext cx="3087167" cy="1467688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/>
          <p:cNvGrpSpPr/>
          <p:nvPr/>
        </p:nvGrpSpPr>
        <p:grpSpPr>
          <a:xfrm>
            <a:off x="7190308" y="3756984"/>
            <a:ext cx="3075550" cy="1681791"/>
            <a:chOff x="7190308" y="3971087"/>
            <a:chExt cx="3075550" cy="1467688"/>
          </a:xfrm>
        </p:grpSpPr>
        <p:sp>
          <p:nvSpPr>
            <p:cNvPr id="41" name="직사각형 40"/>
            <p:cNvSpPr/>
            <p:nvPr/>
          </p:nvSpPr>
          <p:spPr>
            <a:xfrm>
              <a:off x="7190308" y="3971087"/>
              <a:ext cx="1561097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68105" y="4012619"/>
              <a:ext cx="1326004" cy="51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Seoul.simple.co.kr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기사목록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언론사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]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기사제목  날짜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8800034" y="3971087"/>
              <a:ext cx="146582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45629" y="4012619"/>
              <a:ext cx="1199367" cy="1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트위터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#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해시태그 목록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683817" y="3883758"/>
            <a:ext cx="915498" cy="1096980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사각형 설명선 62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전화연결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메신저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68351" y="1997368"/>
            <a:ext cx="1804268" cy="352805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13:30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사고발생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도로함몰 발생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상수관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파열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13:40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부상자 발생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지나가던 행인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추가로 함몰되는 도로에 낙하사고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14:00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응급조치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중구소방서 출동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 후송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14:10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교통통제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 경찰서 인근 지역 교통 통제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16:00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복구공사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중구청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도로복구 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공사중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소요예정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17:00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ㅇㅇㅇ병원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후송결과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경상으로 치료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사망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사망원인 뇌진탕 추정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18:00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유족 협의 예정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사망자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19:00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경에 유족협의를 위해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ㅇㅇ병원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방문예정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20:00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사고현장 수습 완료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938750" y="2066087"/>
            <a:ext cx="992126" cy="733844"/>
            <a:chOff x="5938750" y="2066087"/>
            <a:chExt cx="992126" cy="733844"/>
          </a:xfrm>
        </p:grpSpPr>
        <p:grpSp>
          <p:nvGrpSpPr>
            <p:cNvPr id="17" name="그룹 16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8750" y="2857219"/>
            <a:ext cx="992126" cy="733844"/>
            <a:chOff x="5938750" y="2066087"/>
            <a:chExt cx="992126" cy="733844"/>
          </a:xfrm>
        </p:grpSpPr>
        <p:grpSp>
          <p:nvGrpSpPr>
            <p:cNvPr id="112" name="그룹 11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직사각형 119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현장영상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938750" y="3756984"/>
            <a:ext cx="992126" cy="733844"/>
            <a:chOff x="5938750" y="2066087"/>
            <a:chExt cx="992126" cy="7338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5" name="직선 연결선 124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7" y="5401813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769510" y="2349065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3769510" y="2824896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69510" y="3237682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69510" y="4194225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3769510" y="4667250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3769510" y="5133137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78748" y="1997368"/>
            <a:ext cx="0" cy="3548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49719" y="2694091"/>
            <a:ext cx="104227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Seoul.simple.co.kr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014916" y="2694091"/>
            <a:ext cx="104227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추이현황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Seoul.simple.co.kr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912438" y="32376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17" y="2094311"/>
            <a:ext cx="1275709" cy="122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523952" y="417383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604015" y="51331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3680991" y="180433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5858948" y="199652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7110506" y="197735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7110506" y="3730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50956" y="6084887"/>
            <a:ext cx="2614901" cy="4683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기술검토</a:t>
            </a:r>
          </a:p>
        </p:txBody>
      </p:sp>
    </p:spTree>
    <p:extLst>
      <p:ext uri="{BB962C8B-B14F-4D97-AF65-F5344CB8AC3E}">
        <p14:creationId xmlns:p14="http://schemas.microsoft.com/office/powerpoint/2010/main" val="157664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7" y="1798475"/>
            <a:ext cx="6621461" cy="376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13312" y="2509858"/>
            <a:ext cx="556924" cy="2299388"/>
            <a:chOff x="837265" y="1916355"/>
            <a:chExt cx="510895" cy="3007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5" name="직사각형 13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돌발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영상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단속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카메라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버스</a:t>
              </a: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지하철</a:t>
              </a:r>
            </a:p>
          </p:txBody>
        </p: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10" y="4729134"/>
            <a:ext cx="1010808" cy="5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813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돌발통제 지도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등록순</a:t>
                      </a:r>
                      <a:r>
                        <a:rPr lang="en-US" altLang="ko-KR" sz="900" dirty="0" smtClean="0"/>
                        <a:t>(CCTV</a:t>
                      </a:r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돌발제목</a:t>
                      </a:r>
                      <a:r>
                        <a:rPr lang="en-US" altLang="ko-KR" sz="900" dirty="0" smtClean="0"/>
                        <a:t>+</a:t>
                      </a:r>
                      <a:r>
                        <a:rPr lang="ko-KR" altLang="en-US" sz="900" dirty="0" smtClean="0"/>
                        <a:t>상세내용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터치하면 해당 지역 표시 및 상세정보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권역별</a:t>
                      </a:r>
                      <a:r>
                        <a:rPr lang="ko-KR" altLang="en-US" sz="900" dirty="0" smtClean="0"/>
                        <a:t> 버튼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강남권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서북권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강북권</a:t>
                      </a:r>
                      <a:r>
                        <a:rPr lang="ko-KR" altLang="en-US" sz="900" baseline="0" dirty="0" smtClean="0"/>
                        <a:t> 선택 팝업 표시 해당 지역으로 이동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주요도로소통상황 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선택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터치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시 지도 위</a:t>
                      </a:r>
                      <a:r>
                        <a:rPr lang="ko-KR" altLang="en-US" sz="900" baseline="0" dirty="0" smtClean="0"/>
                        <a:t> 해당구간 이동 및 평균속도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소통상태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돌발통제 상황 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교통관제 통계 시각화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위치표시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단속카메라 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75" name="직선 연결선 174"/>
          <p:cNvCxnSpPr/>
          <p:nvPr/>
        </p:nvCxnSpPr>
        <p:spPr>
          <a:xfrm>
            <a:off x="1523364" y="3277731"/>
            <a:ext cx="33517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218908" y="4045368"/>
            <a:ext cx="1424760" cy="599360"/>
            <a:chOff x="7218908" y="3954121"/>
            <a:chExt cx="893428" cy="690606"/>
          </a:xfrm>
        </p:grpSpPr>
        <p:sp>
          <p:nvSpPr>
            <p:cNvPr id="84" name="직사각형 83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직사각형 86"/>
          <p:cNvSpPr/>
          <p:nvPr/>
        </p:nvSpPr>
        <p:spPr>
          <a:xfrm>
            <a:off x="7567487" y="4179009"/>
            <a:ext cx="727601" cy="3382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/>
              <a:t>관제 </a:t>
            </a:r>
            <a:r>
              <a:rPr lang="ko-KR" altLang="en-US" sz="800" dirty="0" err="1"/>
              <a:t>차량수</a:t>
            </a:r>
            <a:r>
              <a:rPr lang="en-US" altLang="ko-KR" sz="800" dirty="0"/>
              <a:t>(</a:t>
            </a:r>
            <a:r>
              <a:rPr lang="ko-KR" altLang="en-US" sz="800" dirty="0"/>
              <a:t>대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grpSp>
        <p:nvGrpSpPr>
          <p:cNvPr id="88" name="그룹 87"/>
          <p:cNvGrpSpPr/>
          <p:nvPr/>
        </p:nvGrpSpPr>
        <p:grpSpPr>
          <a:xfrm>
            <a:off x="8798332" y="4045368"/>
            <a:ext cx="1458475" cy="599360"/>
            <a:chOff x="7218908" y="3954121"/>
            <a:chExt cx="893428" cy="690606"/>
          </a:xfrm>
        </p:grpSpPr>
        <p:sp>
          <p:nvSpPr>
            <p:cNvPr id="89" name="직사각형 88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/>
          <p:cNvGrpSpPr/>
          <p:nvPr/>
        </p:nvGrpSpPr>
        <p:grpSpPr>
          <a:xfrm>
            <a:off x="7218908" y="4776713"/>
            <a:ext cx="1424760" cy="599360"/>
            <a:chOff x="7218908" y="3954121"/>
            <a:chExt cx="893428" cy="690606"/>
          </a:xfrm>
        </p:grpSpPr>
        <p:sp>
          <p:nvSpPr>
            <p:cNvPr id="93" name="직사각형 92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4" name="직선 연결선 93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/>
          <p:cNvGrpSpPr/>
          <p:nvPr/>
        </p:nvGrpSpPr>
        <p:grpSpPr>
          <a:xfrm>
            <a:off x="8798332" y="4776713"/>
            <a:ext cx="1458475" cy="599360"/>
            <a:chOff x="7218908" y="3954121"/>
            <a:chExt cx="893428" cy="690606"/>
          </a:xfrm>
        </p:grpSpPr>
        <p:sp>
          <p:nvSpPr>
            <p:cNvPr id="97" name="직사각형 96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99" name="직선 연결선 98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9082604" y="4179009"/>
            <a:ext cx="727601" cy="3488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err="1" smtClean="0"/>
              <a:t>재차현황</a:t>
            </a:r>
            <a:endParaRPr lang="en-US" altLang="ko-KR" sz="800" dirty="0" smtClean="0"/>
          </a:p>
          <a:p>
            <a:pPr algn="ctr">
              <a:lnSpc>
                <a:spcPts val="1000"/>
              </a:lnSpc>
            </a:pPr>
            <a:r>
              <a:rPr lang="en-US" altLang="ko-KR" sz="800" dirty="0" smtClean="0"/>
              <a:t>(</a:t>
            </a:r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시간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7567487" y="4901986"/>
            <a:ext cx="727601" cy="3382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/>
              <a:t>돌발 </a:t>
            </a:r>
            <a:r>
              <a:rPr lang="ko-KR" altLang="en-US" sz="800" dirty="0" smtClean="0"/>
              <a:t>현황</a:t>
            </a:r>
            <a:endParaRPr lang="en-US" altLang="ko-KR" sz="800" dirty="0" smtClean="0"/>
          </a:p>
          <a:p>
            <a:pPr algn="ctr">
              <a:lnSpc>
                <a:spcPts val="1000"/>
              </a:lnSpc>
            </a:pPr>
            <a:r>
              <a:rPr lang="en-US" altLang="ko-KR" sz="800" dirty="0" smtClean="0"/>
              <a:t>(</a:t>
            </a:r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시간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9082604" y="4901986"/>
            <a:ext cx="727601" cy="3488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/>
              <a:t>위반 현황</a:t>
            </a:r>
            <a:endParaRPr lang="en-US" altLang="ko-KR" sz="800" dirty="0" smtClean="0"/>
          </a:p>
          <a:p>
            <a:pPr algn="ctr">
              <a:lnSpc>
                <a:spcPts val="1000"/>
              </a:lnSpc>
            </a:pPr>
            <a:r>
              <a:rPr lang="en-US" altLang="ko-KR" sz="800" dirty="0" smtClean="0"/>
              <a:t>(</a:t>
            </a:r>
            <a:r>
              <a:rPr lang="ko-KR" altLang="en-US" sz="800" dirty="0"/>
              <a:t>최근 </a:t>
            </a:r>
            <a:r>
              <a:rPr lang="en-US" altLang="ko-KR" sz="800" dirty="0"/>
              <a:t>1</a:t>
            </a:r>
            <a:r>
              <a:rPr lang="ko-KR" altLang="en-US" sz="800" dirty="0"/>
              <a:t>시간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061548" y="2044764"/>
            <a:ext cx="3168352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동부간선도로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JC-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용비교동측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집회 및 행사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월곡역입구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연세로 대중교통전용지구 개통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057289" y="2670776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61548" y="2901778"/>
            <a:ext cx="2101576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654317" y="2911303"/>
            <a:ext cx="792088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800" dirty="0" smtClean="0"/>
              <a:t>18.7km/h</a:t>
            </a:r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1.7km/h</a:t>
            </a:r>
            <a:endParaRPr lang="en-US" altLang="ko-KR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9307140" y="2901778"/>
            <a:ext cx="49071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서행</a:t>
            </a:r>
            <a:endParaRPr lang="en-US" altLang="ko-KR" sz="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원활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891597" y="2981069"/>
            <a:ext cx="396965" cy="2687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</a:t>
            </a: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교통관제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485232"/>
            <a:ext cx="227182" cy="12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타원 118"/>
          <p:cNvSpPr/>
          <p:nvPr/>
        </p:nvSpPr>
        <p:spPr>
          <a:xfrm>
            <a:off x="7137375" y="29729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137375" y="203429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9" name="직사각형 148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교통관제상황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8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04913"/>
            <a:ext cx="6619124" cy="37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29410" y="5250537"/>
            <a:ext cx="319206" cy="2956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37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2"/>
                <a:gridCol w="49685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지도확대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서울시청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주변 버스정거장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 터치</a:t>
                      </a:r>
                      <a:r>
                        <a:rPr lang="ko-KR" altLang="en-US" sz="900" baseline="0" dirty="0" smtClean="0"/>
                        <a:t> 해당 버스 정보 팝업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검토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노선 검색 후 해당 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올빼미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/>
                        <a:t>올빼미 버스 번호 선택 시 해당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노선검색 하면 지도에 해당 버스 노선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버스정거장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버스위치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1781034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481"/>
            <a:ext cx="3329971" cy="1993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올빼미 버스 이용현황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032972" y="2175092"/>
            <a:ext cx="3361951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 smtClean="0"/>
              <a:t>100            </a:t>
            </a:r>
            <a:r>
              <a:rPr lang="ko-KR" altLang="en-US" sz="700" dirty="0" err="1" smtClean="0"/>
              <a:t>회기역</a:t>
            </a:r>
            <a:r>
              <a:rPr lang="en-US" altLang="ko-KR" sz="700" dirty="0" smtClean="0"/>
              <a:t>~</a:t>
            </a:r>
            <a:r>
              <a:rPr lang="ko-KR" altLang="en-US" sz="700" dirty="0" smtClean="0"/>
              <a:t>경희대      </a:t>
            </a:r>
            <a:r>
              <a:rPr lang="ko-KR" altLang="en-US" sz="700" dirty="0" err="1" smtClean="0"/>
              <a:t>회기역</a:t>
            </a:r>
            <a:r>
              <a:rPr lang="ko-KR" altLang="en-US" sz="700" dirty="0" smtClean="0"/>
              <a:t>        </a:t>
            </a:r>
            <a:r>
              <a:rPr lang="en-US" altLang="ko-KR" sz="700" dirty="0" smtClean="0"/>
              <a:t>   7,568</a:t>
            </a:r>
            <a:r>
              <a:rPr lang="ko-KR" altLang="en-US" sz="700" dirty="0" smtClean="0"/>
              <a:t>명               </a:t>
            </a:r>
            <a:r>
              <a:rPr lang="en-US" altLang="ko-KR" sz="700" dirty="0" smtClean="0"/>
              <a:t>5,578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/>
              <a:t>5,578</a:t>
            </a:r>
            <a:endParaRPr lang="ko-KR" altLang="en-US" sz="700" dirty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100            </a:t>
            </a:r>
            <a:r>
              <a:rPr lang="ko-KR" altLang="en-US" sz="700" dirty="0" err="1"/>
              <a:t>회기역</a:t>
            </a:r>
            <a:r>
              <a:rPr lang="en-US" altLang="ko-KR" sz="700" dirty="0"/>
              <a:t>~</a:t>
            </a:r>
            <a:r>
              <a:rPr lang="ko-KR" altLang="en-US" sz="700" dirty="0"/>
              <a:t>경희대      </a:t>
            </a:r>
            <a:r>
              <a:rPr lang="ko-KR" altLang="en-US" sz="700" dirty="0" err="1"/>
              <a:t>회기역</a:t>
            </a:r>
            <a:r>
              <a:rPr lang="ko-KR" altLang="en-US" sz="700" dirty="0"/>
              <a:t>        </a:t>
            </a:r>
            <a:r>
              <a:rPr lang="en-US" altLang="ko-KR" sz="700" dirty="0"/>
              <a:t>   7,568</a:t>
            </a:r>
            <a:r>
              <a:rPr lang="ko-KR" altLang="en-US" sz="700" dirty="0"/>
              <a:t>명               </a:t>
            </a:r>
            <a:r>
              <a:rPr lang="en-US" altLang="ko-KR" sz="700" dirty="0" smtClean="0"/>
              <a:t>5,578</a:t>
            </a:r>
            <a:endParaRPr lang="ko-KR" altLang="en-US" sz="700" dirty="0"/>
          </a:p>
        </p:txBody>
      </p:sp>
      <p:sp>
        <p:nvSpPr>
          <p:cNvPr id="141" name="직사각형 140"/>
          <p:cNvSpPr/>
          <p:nvPr/>
        </p:nvSpPr>
        <p:spPr>
          <a:xfrm>
            <a:off x="7065367" y="2014339"/>
            <a:ext cx="568985" cy="1500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노선번호</a:t>
            </a:r>
          </a:p>
        </p:txBody>
      </p:sp>
      <p:pic>
        <p:nvPicPr>
          <p:cNvPr id="15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58" y="3949580"/>
            <a:ext cx="2713574" cy="12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174840" y="3949580"/>
            <a:ext cx="3074060" cy="12510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174840" y="3954120"/>
            <a:ext cx="3074060" cy="123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7174840" y="3954120"/>
            <a:ext cx="3074060" cy="1239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7171283" y="5276849"/>
            <a:ext cx="3077617" cy="180976"/>
            <a:chOff x="7171283" y="5276849"/>
            <a:chExt cx="5185464" cy="18097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171283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N13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7829666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N15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>
            <a:xfrm>
              <a:off x="8500470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N16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>
            <a:xfrm>
              <a:off x="9161173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N26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9828682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N30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10477348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N37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11105998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N61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11746105" y="5276849"/>
              <a:ext cx="610642" cy="18097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N62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6" name="타원 165"/>
          <p:cNvSpPr/>
          <p:nvPr/>
        </p:nvSpPr>
        <p:spPr>
          <a:xfrm>
            <a:off x="551408" y="393352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6981746" y="180093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6981746" y="369727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7096046" y="524985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1170236" y="4924424"/>
            <a:ext cx="4612899" cy="333375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직사각형 84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도로교통상황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올빼미버스 이용현황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634352" y="2014339"/>
            <a:ext cx="891273" cy="1500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노선명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8328238" y="2014339"/>
            <a:ext cx="559705" cy="1500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역명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889031" y="2014339"/>
            <a:ext cx="771451" cy="1500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승차총승객수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623473" y="2014339"/>
            <a:ext cx="771451" cy="1500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차총승객수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62039" y="3183299"/>
            <a:ext cx="2306952" cy="3093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613311" y="2411490"/>
            <a:ext cx="2478870" cy="2308913"/>
            <a:chOff x="837265" y="1903898"/>
            <a:chExt cx="2408216" cy="30196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직사각형 99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돌발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영상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단속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카메라</a:t>
              </a: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837265" y="1903898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</a:t>
              </a:r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버스</a:t>
              </a: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지하철</a:t>
              </a: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348096" y="3915476"/>
              <a:ext cx="1897385" cy="50405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746300" y="4068663"/>
            <a:ext cx="739725" cy="1604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545260" y="4068662"/>
            <a:ext cx="407490" cy="160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</a:p>
        </p:txBody>
      </p:sp>
      <p:sp>
        <p:nvSpPr>
          <p:cNvPr id="112" name="타원 111"/>
          <p:cNvSpPr/>
          <p:nvPr/>
        </p:nvSpPr>
        <p:spPr>
          <a:xfrm>
            <a:off x="551408" y="393352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952750" y="38774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사각형 설명선 113"/>
          <p:cNvSpPr/>
          <p:nvPr/>
        </p:nvSpPr>
        <p:spPr>
          <a:xfrm>
            <a:off x="3923309" y="2411490"/>
            <a:ext cx="1868940" cy="1434878"/>
          </a:xfrm>
          <a:prstGeom prst="wedgeRectCallout">
            <a:avLst>
              <a:gd name="adj1" fmla="val -31185"/>
              <a:gd name="adj2" fmla="val 7374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39597" y="2481106"/>
            <a:ext cx="303803" cy="12311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지선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303489" y="240499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3911737" y="2666603"/>
            <a:ext cx="1880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42708"/>
              </p:ext>
            </p:extLst>
          </p:nvPr>
        </p:nvGraphicFramePr>
        <p:xfrm>
          <a:off x="4039597" y="2762994"/>
          <a:ext cx="1667143" cy="9861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5015"/>
                <a:gridCol w="1152128"/>
              </a:tblGrid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기종점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거여동</a:t>
                      </a:r>
                      <a:r>
                        <a:rPr lang="en-US" altLang="ko-KR" sz="700" dirty="0" smtClean="0"/>
                        <a:t>-</a:t>
                      </a:r>
                      <a:r>
                        <a:rPr lang="ko-KR" altLang="en-US" sz="700" dirty="0" smtClean="0"/>
                        <a:t>어린이대공원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운수회사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한서교통</a:t>
                      </a:r>
                      <a:r>
                        <a:rPr lang="en-US" altLang="ko-KR" sz="700" dirty="0" smtClean="0"/>
                        <a:t>,02-123-4567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운행시간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04:30~23:15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배차간격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평일 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토요일 </a:t>
                      </a:r>
                      <a:r>
                        <a:rPr lang="en-US" altLang="ko-KR" sz="700" dirty="0" smtClean="0"/>
                        <a:t>8-13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휴일 </a:t>
                      </a:r>
                      <a:r>
                        <a:rPr lang="en-US" altLang="ko-KR" sz="700" dirty="0" smtClean="0"/>
                        <a:t>9-14</a:t>
                      </a:r>
                      <a:r>
                        <a:rPr lang="ko-KR" altLang="en-US" sz="700" dirty="0" smtClean="0"/>
                        <a:t>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타원 124"/>
          <p:cNvSpPr/>
          <p:nvPr/>
        </p:nvSpPr>
        <p:spPr>
          <a:xfrm>
            <a:off x="3856197" y="233168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6968732" y="19969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36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17652</TotalTime>
  <Words>4624</Words>
  <Application>Microsoft Office PowerPoint</Application>
  <PresentationFormat>사용자 지정</PresentationFormat>
  <Paragraphs>1667</Paragraphs>
  <Slides>31</Slides>
  <Notes>31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굴림</vt:lpstr>
      <vt:lpstr>Arial</vt:lpstr>
      <vt:lpstr>KoPub돋움체 Medium</vt:lpstr>
      <vt:lpstr>Malgun Gothic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699</cp:revision>
  <cp:lastPrinted>2016-11-10T05:57:48Z</cp:lastPrinted>
  <dcterms:created xsi:type="dcterms:W3CDTF">2014-06-17T14:38:15Z</dcterms:created>
  <dcterms:modified xsi:type="dcterms:W3CDTF">2016-11-11T03:56:33Z</dcterms:modified>
</cp:coreProperties>
</file>